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0" r:id="rId4"/>
    <p:sldMasterId id="2147483872" r:id="rId5"/>
    <p:sldMasterId id="2147483882" r:id="rId6"/>
  </p:sldMasterIdLst>
  <p:notesMasterIdLst>
    <p:notesMasterId r:id="rId27"/>
  </p:notesMasterIdLst>
  <p:handoutMasterIdLst>
    <p:handoutMasterId r:id="rId28"/>
  </p:handoutMasterIdLst>
  <p:sldIdLst>
    <p:sldId id="1068" r:id="rId7"/>
    <p:sldId id="1284" r:id="rId8"/>
    <p:sldId id="1289" r:id="rId9"/>
    <p:sldId id="1292" r:id="rId10"/>
    <p:sldId id="1260" r:id="rId11"/>
    <p:sldId id="1257" r:id="rId12"/>
    <p:sldId id="1290" r:id="rId13"/>
    <p:sldId id="1262" r:id="rId14"/>
    <p:sldId id="1263" r:id="rId15"/>
    <p:sldId id="1267" r:id="rId16"/>
    <p:sldId id="1264" r:id="rId17"/>
    <p:sldId id="1291" r:id="rId18"/>
    <p:sldId id="1258" r:id="rId19"/>
    <p:sldId id="1294" r:id="rId20"/>
    <p:sldId id="1295" r:id="rId21"/>
    <p:sldId id="1259" r:id="rId22"/>
    <p:sldId id="1275" r:id="rId23"/>
    <p:sldId id="1277" r:id="rId24"/>
    <p:sldId id="1293" r:id="rId25"/>
    <p:sldId id="1296" r:id="rId26"/>
  </p:sldIdLst>
  <p:sldSz cx="9144000" cy="5143500" type="screen16x9"/>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 sectie" id="{26667997-5AE8-4597-BCCD-9B4139618596}">
          <p14:sldIdLst>
            <p14:sldId id="1068"/>
            <p14:sldId id="1284"/>
            <p14:sldId id="1289"/>
            <p14:sldId id="1292"/>
            <p14:sldId id="1260"/>
            <p14:sldId id="1257"/>
            <p14:sldId id="1290"/>
            <p14:sldId id="1262"/>
            <p14:sldId id="1263"/>
            <p14:sldId id="1267"/>
            <p14:sldId id="1264"/>
            <p14:sldId id="1291"/>
            <p14:sldId id="1258"/>
            <p14:sldId id="1294"/>
            <p14:sldId id="1295"/>
            <p14:sldId id="1259"/>
            <p14:sldId id="1275"/>
            <p14:sldId id="1277"/>
            <p14:sldId id="1293"/>
            <p14:sldId id="129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CDA589-6691-C13D-D02F-09448C3E3036}" name="Alexandre Piret" initials="AP" userId="S::alexandre.piret@remon.be::9ae7e4d0-abb9-415f-9113-8232d74ee05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tophe Remon" initials="CR" lastIdx="1" clrIdx="0">
    <p:extLst>
      <p:ext uri="{19B8F6BF-5375-455C-9EA6-DF929625EA0E}">
        <p15:presenceInfo xmlns:p15="http://schemas.microsoft.com/office/powerpoint/2012/main" userId="S::christophe.remon@remon.be::eb0a396f-b27c-4744-8165-057dc2f739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456"/>
    <a:srgbClr val="97B9BC"/>
    <a:srgbClr val="36676C"/>
    <a:srgbClr val="BFD9DC"/>
    <a:srgbClr val="438086"/>
    <a:srgbClr val="ABC8CA"/>
    <a:srgbClr val="B8D3D6"/>
    <a:srgbClr val="74A1A5"/>
    <a:srgbClr val="86ADB1"/>
    <a:srgbClr val="A4C2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0799" autoAdjust="0"/>
  </p:normalViewPr>
  <p:slideViewPr>
    <p:cSldViewPr snapToGrid="0" snapToObjects="1">
      <p:cViewPr varScale="1">
        <p:scale>
          <a:sx n="190" d="100"/>
          <a:sy n="190" d="100"/>
        </p:scale>
        <p:origin x="1404" y="162"/>
      </p:cViewPr>
      <p:guideLst>
        <p:guide orient="horz" pos="1620"/>
        <p:guide pos="2880"/>
      </p:guideLst>
    </p:cSldViewPr>
  </p:slideViewPr>
  <p:notesTextViewPr>
    <p:cViewPr>
      <p:scale>
        <a:sx n="400" d="100"/>
        <a:sy n="400" d="100"/>
      </p:scale>
      <p:origin x="0" y="0"/>
    </p:cViewPr>
  </p:notesTextViewPr>
  <p:sorterViewPr>
    <p:cViewPr>
      <p:scale>
        <a:sx n="100" d="100"/>
        <a:sy n="100" d="100"/>
      </p:scale>
      <p:origin x="0" y="0"/>
    </p:cViewPr>
  </p:sorterViewPr>
  <p:notesViewPr>
    <p:cSldViewPr snapToGrid="0" snapToObjects="1">
      <p:cViewPr varScale="1">
        <p:scale>
          <a:sx n="82" d="100"/>
          <a:sy n="82" d="100"/>
        </p:scale>
        <p:origin x="4272" y="8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éphanie Quintart" userId="e220c5aa-e28c-44e9-a6ff-a6a35c0c54ed" providerId="ADAL" clId="{64A0ECD3-2E7D-4D17-B748-F55C5B5525EF}"/>
    <pc:docChg chg="undo custSel modSld">
      <pc:chgData name="Stéphanie Quintart" userId="e220c5aa-e28c-44e9-a6ff-a6a35c0c54ed" providerId="ADAL" clId="{64A0ECD3-2E7D-4D17-B748-F55C5B5525EF}" dt="2024-07-09T12:46:04.598" v="37"/>
      <pc:docMkLst>
        <pc:docMk/>
      </pc:docMkLst>
      <pc:sldChg chg="modSp mod">
        <pc:chgData name="Stéphanie Quintart" userId="e220c5aa-e28c-44e9-a6ff-a6a35c0c54ed" providerId="ADAL" clId="{64A0ECD3-2E7D-4D17-B748-F55C5B5525EF}" dt="2024-07-09T12:30:46.763" v="13" actId="20577"/>
        <pc:sldMkLst>
          <pc:docMk/>
          <pc:sldMk cId="1542437242" sldId="1068"/>
        </pc:sldMkLst>
        <pc:spChg chg="mod">
          <ac:chgData name="Stéphanie Quintart" userId="e220c5aa-e28c-44e9-a6ff-a6a35c0c54ed" providerId="ADAL" clId="{64A0ECD3-2E7D-4D17-B748-F55C5B5525EF}" dt="2024-07-09T12:30:46.763" v="13" actId="20577"/>
          <ac:spMkLst>
            <pc:docMk/>
            <pc:sldMk cId="1542437242" sldId="1068"/>
            <ac:spMk id="2" creationId="{904495B6-0CC0-4B81-B9A6-1F8B0CCC9C53}"/>
          </ac:spMkLst>
        </pc:spChg>
      </pc:sldChg>
      <pc:sldChg chg="modSp mod">
        <pc:chgData name="Stéphanie Quintart" userId="e220c5aa-e28c-44e9-a6ff-a6a35c0c54ed" providerId="ADAL" clId="{64A0ECD3-2E7D-4D17-B748-F55C5B5525EF}" dt="2024-07-09T11:11:59.755" v="0" actId="1076"/>
        <pc:sldMkLst>
          <pc:docMk/>
          <pc:sldMk cId="2673624041" sldId="1257"/>
        </pc:sldMkLst>
        <pc:spChg chg="mod">
          <ac:chgData name="Stéphanie Quintart" userId="e220c5aa-e28c-44e9-a6ff-a6a35c0c54ed" providerId="ADAL" clId="{64A0ECD3-2E7D-4D17-B748-F55C5B5525EF}" dt="2024-07-09T11:11:59.755" v="0" actId="1076"/>
          <ac:spMkLst>
            <pc:docMk/>
            <pc:sldMk cId="2673624041" sldId="1257"/>
            <ac:spMk id="5" creationId="{D7C2E9F4-B42D-3593-E717-8368A3DA02B6}"/>
          </ac:spMkLst>
        </pc:spChg>
      </pc:sldChg>
      <pc:sldChg chg="modSp mod">
        <pc:chgData name="Stéphanie Quintart" userId="e220c5aa-e28c-44e9-a6ff-a6a35c0c54ed" providerId="ADAL" clId="{64A0ECD3-2E7D-4D17-B748-F55C5B5525EF}" dt="2024-07-09T12:45:52.858" v="35"/>
        <pc:sldMkLst>
          <pc:docMk/>
          <pc:sldMk cId="2376085203" sldId="1259"/>
        </pc:sldMkLst>
        <pc:spChg chg="mod">
          <ac:chgData name="Stéphanie Quintart" userId="e220c5aa-e28c-44e9-a6ff-a6a35c0c54ed" providerId="ADAL" clId="{64A0ECD3-2E7D-4D17-B748-F55C5B5525EF}" dt="2024-07-09T12:45:52.858" v="35"/>
          <ac:spMkLst>
            <pc:docMk/>
            <pc:sldMk cId="2376085203" sldId="1259"/>
            <ac:spMk id="6" creationId="{EFA947A1-CA29-8428-81AD-B48AD4601C56}"/>
          </ac:spMkLst>
        </pc:spChg>
      </pc:sldChg>
      <pc:sldChg chg="modSp mod">
        <pc:chgData name="Stéphanie Quintart" userId="e220c5aa-e28c-44e9-a6ff-a6a35c0c54ed" providerId="ADAL" clId="{64A0ECD3-2E7D-4D17-B748-F55C5B5525EF}" dt="2024-07-09T12:46:00.449" v="36"/>
        <pc:sldMkLst>
          <pc:docMk/>
          <pc:sldMk cId="186113969" sldId="1275"/>
        </pc:sldMkLst>
        <pc:spChg chg="mod">
          <ac:chgData name="Stéphanie Quintart" userId="e220c5aa-e28c-44e9-a6ff-a6a35c0c54ed" providerId="ADAL" clId="{64A0ECD3-2E7D-4D17-B748-F55C5B5525EF}" dt="2024-07-09T12:46:00.449" v="36"/>
          <ac:spMkLst>
            <pc:docMk/>
            <pc:sldMk cId="186113969" sldId="1275"/>
            <ac:spMk id="6" creationId="{C57CC7F5-2485-B330-0462-C739FA359EDD}"/>
          </ac:spMkLst>
        </pc:spChg>
      </pc:sldChg>
      <pc:sldChg chg="modSp mod">
        <pc:chgData name="Stéphanie Quintart" userId="e220c5aa-e28c-44e9-a6ff-a6a35c0c54ed" providerId="ADAL" clId="{64A0ECD3-2E7D-4D17-B748-F55C5B5525EF}" dt="2024-07-09T12:46:04.598" v="37"/>
        <pc:sldMkLst>
          <pc:docMk/>
          <pc:sldMk cId="2626857197" sldId="1277"/>
        </pc:sldMkLst>
        <pc:spChg chg="mod">
          <ac:chgData name="Stéphanie Quintart" userId="e220c5aa-e28c-44e9-a6ff-a6a35c0c54ed" providerId="ADAL" clId="{64A0ECD3-2E7D-4D17-B748-F55C5B5525EF}" dt="2024-07-09T12:46:04.598" v="37"/>
          <ac:spMkLst>
            <pc:docMk/>
            <pc:sldMk cId="2626857197" sldId="1277"/>
            <ac:spMk id="7" creationId="{E99B2763-6B5E-26EE-ED0D-8354B41C20A8}"/>
          </ac:spMkLst>
        </pc:spChg>
      </pc:sldChg>
      <pc:sldChg chg="modSp mod">
        <pc:chgData name="Stéphanie Quintart" userId="e220c5aa-e28c-44e9-a6ff-a6a35c0c54ed" providerId="ADAL" clId="{64A0ECD3-2E7D-4D17-B748-F55C5B5525EF}" dt="2024-07-09T12:45:16.308" v="23" actId="20577"/>
        <pc:sldMkLst>
          <pc:docMk/>
          <pc:sldMk cId="577685583" sldId="1290"/>
        </pc:sldMkLst>
        <pc:spChg chg="mod">
          <ac:chgData name="Stéphanie Quintart" userId="e220c5aa-e28c-44e9-a6ff-a6a35c0c54ed" providerId="ADAL" clId="{64A0ECD3-2E7D-4D17-B748-F55C5B5525EF}" dt="2024-07-09T12:45:16.308" v="23" actId="20577"/>
          <ac:spMkLst>
            <pc:docMk/>
            <pc:sldMk cId="577685583" sldId="1290"/>
            <ac:spMk id="6" creationId="{184CB05D-23E1-D591-6A5E-4921BB28A8FC}"/>
          </ac:spMkLst>
        </pc:spChg>
      </pc:sldChg>
      <pc:sldChg chg="modSp mod">
        <pc:chgData name="Stéphanie Quintart" userId="e220c5aa-e28c-44e9-a6ff-a6a35c0c54ed" providerId="ADAL" clId="{64A0ECD3-2E7D-4D17-B748-F55C5B5525EF}" dt="2024-07-09T12:45:32.992" v="33" actId="20577"/>
        <pc:sldMkLst>
          <pc:docMk/>
          <pc:sldMk cId="1417124291" sldId="1291"/>
        </pc:sldMkLst>
        <pc:spChg chg="mod">
          <ac:chgData name="Stéphanie Quintart" userId="e220c5aa-e28c-44e9-a6ff-a6a35c0c54ed" providerId="ADAL" clId="{64A0ECD3-2E7D-4D17-B748-F55C5B5525EF}" dt="2024-07-09T12:45:32.992" v="33" actId="20577"/>
          <ac:spMkLst>
            <pc:docMk/>
            <pc:sldMk cId="1417124291" sldId="1291"/>
            <ac:spMk id="6" creationId="{184CB05D-23E1-D591-6A5E-4921BB28A8FC}"/>
          </ac:spMkLst>
        </pc:spChg>
      </pc:sldChg>
      <pc:sldChg chg="modSp mod">
        <pc:chgData name="Stéphanie Quintart" userId="e220c5aa-e28c-44e9-a6ff-a6a35c0c54ed" providerId="ADAL" clId="{64A0ECD3-2E7D-4D17-B748-F55C5B5525EF}" dt="2024-07-09T12:25:39.702" v="4" actId="6549"/>
        <pc:sldMkLst>
          <pc:docMk/>
          <pc:sldMk cId="1546702625" sldId="1293"/>
        </pc:sldMkLst>
        <pc:spChg chg="mod">
          <ac:chgData name="Stéphanie Quintart" userId="e220c5aa-e28c-44e9-a6ff-a6a35c0c54ed" providerId="ADAL" clId="{64A0ECD3-2E7D-4D17-B748-F55C5B5525EF}" dt="2024-07-09T12:25:39.702" v="4" actId="6549"/>
          <ac:spMkLst>
            <pc:docMk/>
            <pc:sldMk cId="1546702625" sldId="1293"/>
            <ac:spMk id="7" creationId="{E99B2763-6B5E-26EE-ED0D-8354B41C20A8}"/>
          </ac:spMkLst>
        </pc:spChg>
      </pc:sldChg>
      <pc:sldChg chg="modSp mod">
        <pc:chgData name="Stéphanie Quintart" userId="e220c5aa-e28c-44e9-a6ff-a6a35c0c54ed" providerId="ADAL" clId="{64A0ECD3-2E7D-4D17-B748-F55C5B5525EF}" dt="2024-07-09T11:13:01.487" v="2" actId="1076"/>
        <pc:sldMkLst>
          <pc:docMk/>
          <pc:sldMk cId="164265397" sldId="1294"/>
        </pc:sldMkLst>
        <pc:spChg chg="mod">
          <ac:chgData name="Stéphanie Quintart" userId="e220c5aa-e28c-44e9-a6ff-a6a35c0c54ed" providerId="ADAL" clId="{64A0ECD3-2E7D-4D17-B748-F55C5B5525EF}" dt="2024-07-09T11:13:01.487" v="2" actId="1076"/>
          <ac:spMkLst>
            <pc:docMk/>
            <pc:sldMk cId="164265397" sldId="1294"/>
            <ac:spMk id="6" creationId="{281ED1B6-3585-4F55-4342-562649E8D2AE}"/>
          </ac:spMkLst>
        </pc:spChg>
      </pc:sldChg>
      <pc:sldChg chg="modSp mod">
        <pc:chgData name="Stéphanie Quintart" userId="e220c5aa-e28c-44e9-a6ff-a6a35c0c54ed" providerId="ADAL" clId="{64A0ECD3-2E7D-4D17-B748-F55C5B5525EF}" dt="2024-07-09T12:27:05.707" v="8" actId="1076"/>
        <pc:sldMkLst>
          <pc:docMk/>
          <pc:sldMk cId="1227426073" sldId="1296"/>
        </pc:sldMkLst>
        <pc:spChg chg="mod">
          <ac:chgData name="Stéphanie Quintart" userId="e220c5aa-e28c-44e9-a6ff-a6a35c0c54ed" providerId="ADAL" clId="{64A0ECD3-2E7D-4D17-B748-F55C5B5525EF}" dt="2024-07-09T12:26:24.507" v="5"/>
          <ac:spMkLst>
            <pc:docMk/>
            <pc:sldMk cId="1227426073" sldId="1296"/>
            <ac:spMk id="2" creationId="{E0078FAA-058F-79BB-F0BA-F85C7A96FB3F}"/>
          </ac:spMkLst>
        </pc:spChg>
        <pc:spChg chg="mod">
          <ac:chgData name="Stéphanie Quintart" userId="e220c5aa-e28c-44e9-a6ff-a6a35c0c54ed" providerId="ADAL" clId="{64A0ECD3-2E7D-4D17-B748-F55C5B5525EF}" dt="2024-07-09T12:26:59.018" v="7" actId="2711"/>
          <ac:spMkLst>
            <pc:docMk/>
            <pc:sldMk cId="1227426073" sldId="1296"/>
            <ac:spMk id="5" creationId="{E4543D5D-9FA7-B2F6-064A-35C828DEF005}"/>
          </ac:spMkLst>
        </pc:spChg>
        <pc:graphicFrameChg chg="mod">
          <ac:chgData name="Stéphanie Quintart" userId="e220c5aa-e28c-44e9-a6ff-a6a35c0c54ed" providerId="ADAL" clId="{64A0ECD3-2E7D-4D17-B748-F55C5B5525EF}" dt="2024-07-09T12:27:05.707" v="8" actId="1076"/>
          <ac:graphicFrameMkLst>
            <pc:docMk/>
            <pc:sldMk cId="1227426073" sldId="1296"/>
            <ac:graphicFrameMk id="6" creationId="{D7561AC5-04AC-9318-A86D-C827DE92AEEB}"/>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491A0AF-B2C5-4D0E-8221-210F5BB5E82F}"/>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BA7EE414-3FA6-444F-9C55-F8DB59D5E67C}"/>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9E35401-271F-4534-8B6C-1E8267E7FF13}" type="datetimeFigureOut">
              <a:rPr lang="fr-BE" smtClean="0"/>
              <a:t>30-07-24</a:t>
            </a:fld>
            <a:endParaRPr lang="fr-BE"/>
          </a:p>
        </p:txBody>
      </p:sp>
      <p:sp>
        <p:nvSpPr>
          <p:cNvPr id="4" name="Espace réservé du pied de page 3">
            <a:extLst>
              <a:ext uri="{FF2B5EF4-FFF2-40B4-BE49-F238E27FC236}">
                <a16:creationId xmlns:a16="http://schemas.microsoft.com/office/drawing/2014/main" id="{A4063026-9435-4AC5-B694-14A7DCF64AE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a:extLst>
              <a:ext uri="{FF2B5EF4-FFF2-40B4-BE49-F238E27FC236}">
                <a16:creationId xmlns:a16="http://schemas.microsoft.com/office/drawing/2014/main" id="{F51C5AE8-BFC8-434C-B73E-194B709E2F63}"/>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07F3FCE-1CE0-4064-A3B4-010708BE79EC}" type="slidenum">
              <a:rPr lang="fr-BE" smtClean="0"/>
              <a:t>‹nr.›</a:t>
            </a:fld>
            <a:endParaRPr lang="fr-BE"/>
          </a:p>
        </p:txBody>
      </p:sp>
    </p:spTree>
    <p:extLst>
      <p:ext uri="{BB962C8B-B14F-4D97-AF65-F5344CB8AC3E}">
        <p14:creationId xmlns:p14="http://schemas.microsoft.com/office/powerpoint/2010/main" val="3197415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90D76D7-B00F-174E-9340-60B7B42E597B}" type="datetimeFigureOut">
              <a:rPr lang="fr-FR" smtClean="0"/>
              <a:t>30/07/2024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FC0CD76-DBF0-8B42-B01E-4B9BB3A7B821}" type="slidenum">
              <a:rPr lang="fr-FR" smtClean="0"/>
              <a:t>‹nr.›</a:t>
            </a:fld>
            <a:endParaRPr lang="fr-FR"/>
          </a:p>
        </p:txBody>
      </p:sp>
    </p:spTree>
    <p:extLst>
      <p:ext uri="{BB962C8B-B14F-4D97-AF65-F5344CB8AC3E}">
        <p14:creationId xmlns:p14="http://schemas.microsoft.com/office/powerpoint/2010/main" val="289547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a:t>
            </a:fld>
            <a:endParaRPr lang="fr-FR" dirty="0"/>
          </a:p>
        </p:txBody>
      </p:sp>
    </p:spTree>
    <p:extLst>
      <p:ext uri="{BB962C8B-B14F-4D97-AF65-F5344CB8AC3E}">
        <p14:creationId xmlns:p14="http://schemas.microsoft.com/office/powerpoint/2010/main" val="3894797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10</a:t>
            </a:fld>
            <a:endParaRPr lang="fr-FR"/>
          </a:p>
        </p:txBody>
      </p:sp>
    </p:spTree>
    <p:extLst>
      <p:ext uri="{BB962C8B-B14F-4D97-AF65-F5344CB8AC3E}">
        <p14:creationId xmlns:p14="http://schemas.microsoft.com/office/powerpoint/2010/main" val="2690712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sz="1100"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11</a:t>
            </a:fld>
            <a:endParaRPr lang="fr-FR"/>
          </a:p>
        </p:txBody>
      </p:sp>
    </p:spTree>
    <p:extLst>
      <p:ext uri="{BB962C8B-B14F-4D97-AF65-F5344CB8AC3E}">
        <p14:creationId xmlns:p14="http://schemas.microsoft.com/office/powerpoint/2010/main" val="905955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12</a:t>
            </a:fld>
            <a:endParaRPr lang="fr-FR"/>
          </a:p>
        </p:txBody>
      </p:sp>
    </p:spTree>
    <p:extLst>
      <p:ext uri="{BB962C8B-B14F-4D97-AF65-F5344CB8AC3E}">
        <p14:creationId xmlns:p14="http://schemas.microsoft.com/office/powerpoint/2010/main" val="3740295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13</a:t>
            </a:fld>
            <a:endParaRPr lang="fr-FR"/>
          </a:p>
        </p:txBody>
      </p:sp>
    </p:spTree>
    <p:extLst>
      <p:ext uri="{BB962C8B-B14F-4D97-AF65-F5344CB8AC3E}">
        <p14:creationId xmlns:p14="http://schemas.microsoft.com/office/powerpoint/2010/main" val="901883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14</a:t>
            </a:fld>
            <a:endParaRPr lang="fr-FR"/>
          </a:p>
        </p:txBody>
      </p:sp>
    </p:spTree>
    <p:extLst>
      <p:ext uri="{BB962C8B-B14F-4D97-AF65-F5344CB8AC3E}">
        <p14:creationId xmlns:p14="http://schemas.microsoft.com/office/powerpoint/2010/main" val="2830115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15</a:t>
            </a:fld>
            <a:endParaRPr lang="fr-FR"/>
          </a:p>
        </p:txBody>
      </p:sp>
    </p:spTree>
    <p:extLst>
      <p:ext uri="{BB962C8B-B14F-4D97-AF65-F5344CB8AC3E}">
        <p14:creationId xmlns:p14="http://schemas.microsoft.com/office/powerpoint/2010/main" val="3182096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16</a:t>
            </a:fld>
            <a:endParaRPr lang="fr-FR"/>
          </a:p>
        </p:txBody>
      </p:sp>
    </p:spTree>
    <p:extLst>
      <p:ext uri="{BB962C8B-B14F-4D97-AF65-F5344CB8AC3E}">
        <p14:creationId xmlns:p14="http://schemas.microsoft.com/office/powerpoint/2010/main" val="1135494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17</a:t>
            </a:fld>
            <a:endParaRPr lang="fr-FR"/>
          </a:p>
        </p:txBody>
      </p:sp>
    </p:spTree>
    <p:extLst>
      <p:ext uri="{BB962C8B-B14F-4D97-AF65-F5344CB8AC3E}">
        <p14:creationId xmlns:p14="http://schemas.microsoft.com/office/powerpoint/2010/main" val="3863612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18</a:t>
            </a:fld>
            <a:endParaRPr lang="fr-FR"/>
          </a:p>
        </p:txBody>
      </p:sp>
    </p:spTree>
    <p:extLst>
      <p:ext uri="{BB962C8B-B14F-4D97-AF65-F5344CB8AC3E}">
        <p14:creationId xmlns:p14="http://schemas.microsoft.com/office/powerpoint/2010/main" val="353846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19</a:t>
            </a:fld>
            <a:endParaRPr lang="fr-FR"/>
          </a:p>
        </p:txBody>
      </p:sp>
    </p:spTree>
    <p:extLst>
      <p:ext uri="{BB962C8B-B14F-4D97-AF65-F5344CB8AC3E}">
        <p14:creationId xmlns:p14="http://schemas.microsoft.com/office/powerpoint/2010/main" val="271560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a:t>
            </a:fld>
            <a:endParaRPr lang="fr-FR"/>
          </a:p>
        </p:txBody>
      </p:sp>
    </p:spTree>
    <p:extLst>
      <p:ext uri="{BB962C8B-B14F-4D97-AF65-F5344CB8AC3E}">
        <p14:creationId xmlns:p14="http://schemas.microsoft.com/office/powerpoint/2010/main" val="3054564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a:t>
            </a:fld>
            <a:endParaRPr lang="fr-FR"/>
          </a:p>
        </p:txBody>
      </p:sp>
    </p:spTree>
    <p:extLst>
      <p:ext uri="{BB962C8B-B14F-4D97-AF65-F5344CB8AC3E}">
        <p14:creationId xmlns:p14="http://schemas.microsoft.com/office/powerpoint/2010/main" val="3486666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4</a:t>
            </a:fld>
            <a:endParaRPr lang="fr-FR"/>
          </a:p>
        </p:txBody>
      </p:sp>
    </p:spTree>
    <p:extLst>
      <p:ext uri="{BB962C8B-B14F-4D97-AF65-F5344CB8AC3E}">
        <p14:creationId xmlns:p14="http://schemas.microsoft.com/office/powerpoint/2010/main" val="401678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5</a:t>
            </a:fld>
            <a:endParaRPr lang="fr-FR"/>
          </a:p>
        </p:txBody>
      </p:sp>
    </p:spTree>
    <p:extLst>
      <p:ext uri="{BB962C8B-B14F-4D97-AF65-F5344CB8AC3E}">
        <p14:creationId xmlns:p14="http://schemas.microsoft.com/office/powerpoint/2010/main" val="525081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6</a:t>
            </a:fld>
            <a:endParaRPr lang="fr-FR"/>
          </a:p>
        </p:txBody>
      </p:sp>
    </p:spTree>
    <p:extLst>
      <p:ext uri="{BB962C8B-B14F-4D97-AF65-F5344CB8AC3E}">
        <p14:creationId xmlns:p14="http://schemas.microsoft.com/office/powerpoint/2010/main" val="1159059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7</a:t>
            </a:fld>
            <a:endParaRPr lang="fr-FR"/>
          </a:p>
        </p:txBody>
      </p:sp>
    </p:spTree>
    <p:extLst>
      <p:ext uri="{BB962C8B-B14F-4D97-AF65-F5344CB8AC3E}">
        <p14:creationId xmlns:p14="http://schemas.microsoft.com/office/powerpoint/2010/main" val="546154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8</a:t>
            </a:fld>
            <a:endParaRPr lang="fr-FR"/>
          </a:p>
        </p:txBody>
      </p:sp>
    </p:spTree>
    <p:extLst>
      <p:ext uri="{BB962C8B-B14F-4D97-AF65-F5344CB8AC3E}">
        <p14:creationId xmlns:p14="http://schemas.microsoft.com/office/powerpoint/2010/main" val="3065697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9</a:t>
            </a:fld>
            <a:endParaRPr lang="fr-FR"/>
          </a:p>
        </p:txBody>
      </p:sp>
    </p:spTree>
    <p:extLst>
      <p:ext uri="{BB962C8B-B14F-4D97-AF65-F5344CB8AC3E}">
        <p14:creationId xmlns:p14="http://schemas.microsoft.com/office/powerpoint/2010/main" val="1719194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2AD93-95B1-4E27-ACBE-1CB53576048B}"/>
              </a:ext>
            </a:extLst>
          </p:cNvPr>
          <p:cNvSpPr>
            <a:spLocks noGrp="1"/>
          </p:cNvSpPr>
          <p:nvPr>
            <p:ph type="ctrTitle"/>
          </p:nvPr>
        </p:nvSpPr>
        <p:spPr>
          <a:xfrm>
            <a:off x="1143000" y="841375"/>
            <a:ext cx="6858000" cy="17907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38CA5755-9910-4D73-A257-40F4F3B74B45}"/>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46D45729-FD05-438E-8C88-3DB0FADBDEFE}"/>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98C053C-5B0E-4CB8-8717-65DF5F881CF3}"/>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88F0C8AF-7707-4F70-BA94-56F0D2A948A6}"/>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246122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0DDA02-497A-48D3-826F-C738361CD0DC}"/>
              </a:ext>
            </a:extLst>
          </p:cNvPr>
          <p:cNvSpPr>
            <a:spLocks noGrp="1"/>
          </p:cNvSpPr>
          <p:nvPr>
            <p:ph type="title"/>
          </p:nvPr>
        </p:nvSpPr>
        <p:spPr/>
        <p:txBody>
          <a:bodyPr/>
          <a:lstStyle>
            <a:lvl1pPr>
              <a:defRPr lang="fr-FR" sz="4400" kern="1200" dirty="0">
                <a:solidFill>
                  <a:schemeClr val="tx1"/>
                </a:solidFill>
                <a:latin typeface="+mj-lt"/>
                <a:ea typeface="+mj-ea"/>
                <a:cs typeface="+mj-cs"/>
              </a:defRPr>
            </a:lvl1pPr>
          </a:lstStyle>
          <a:p>
            <a:r>
              <a:rPr lang="fr-FR" dirty="0"/>
              <a:t>Modifiez le style du titre</a:t>
            </a:r>
            <a:endParaRPr lang="fr-BE" dirty="0"/>
          </a:p>
        </p:txBody>
      </p:sp>
      <p:sp>
        <p:nvSpPr>
          <p:cNvPr id="3" name="Espace réservé du texte vertical 2">
            <a:extLst>
              <a:ext uri="{FF2B5EF4-FFF2-40B4-BE49-F238E27FC236}">
                <a16:creationId xmlns:a16="http://schemas.microsoft.com/office/drawing/2014/main" id="{583E24E3-9521-4B48-9481-58073DD46AA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A5848B1-58CA-42C6-86E4-D0DAE7FE8ABF}"/>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C92FFB6-02C2-4FBE-BD94-FACB700E4638}"/>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E43D54C4-7923-4786-920C-9B99016A5532}"/>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328448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631A906-C167-4302-B07E-432E8A6FE5FA}"/>
              </a:ext>
            </a:extLst>
          </p:cNvPr>
          <p:cNvSpPr>
            <a:spLocks noGrp="1"/>
          </p:cNvSpPr>
          <p:nvPr>
            <p:ph type="title" orient="vert"/>
          </p:nvPr>
        </p:nvSpPr>
        <p:spPr>
          <a:xfrm>
            <a:off x="6543675" y="274638"/>
            <a:ext cx="1971675" cy="4357687"/>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67ACA69-1E72-4C6C-A5D4-B7D3F623B14C}"/>
              </a:ext>
            </a:extLst>
          </p:cNvPr>
          <p:cNvSpPr>
            <a:spLocks noGrp="1"/>
          </p:cNvSpPr>
          <p:nvPr>
            <p:ph type="body" orient="vert" idx="1"/>
          </p:nvPr>
        </p:nvSpPr>
        <p:spPr>
          <a:xfrm>
            <a:off x="628650" y="274638"/>
            <a:ext cx="5762625" cy="435768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751FEED-183E-4C0D-830F-8EBC4D5FFFDD}"/>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685E05C6-D4FC-4BEC-9AB1-AEB074956F9E}"/>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4498B16C-DABF-41B4-9EBD-2BFC9B2418C8}"/>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935023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6C6EE52-B930-4BEE-ABB4-671F1DBD6C78}"/>
              </a:ext>
            </a:extLst>
          </p:cNvPr>
          <p:cNvSpPr/>
          <p:nvPr/>
        </p:nvSpPr>
        <p:spPr>
          <a:xfrm flipV="1">
            <a:off x="5410201" y="3149204"/>
            <a:ext cx="1965325" cy="7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11" name="Rectangle à coins arrondis 29">
            <a:extLst>
              <a:ext uri="{FF2B5EF4-FFF2-40B4-BE49-F238E27FC236}">
                <a16:creationId xmlns:a16="http://schemas.microsoft.com/office/drawing/2014/main" id="{FB5340C6-787D-4416-AA98-B6F36B3E6D25}"/>
              </a:ext>
            </a:extLst>
          </p:cNvPr>
          <p:cNvSpPr/>
          <p:nvPr/>
        </p:nvSpPr>
        <p:spPr bwMode="white">
          <a:xfrm>
            <a:off x="5410201" y="2971800"/>
            <a:ext cx="3063875" cy="20241"/>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12" name="Rectangle à coins arrondis 30">
            <a:extLst>
              <a:ext uri="{FF2B5EF4-FFF2-40B4-BE49-F238E27FC236}">
                <a16:creationId xmlns:a16="http://schemas.microsoft.com/office/drawing/2014/main" id="{9AC52B44-D51E-40C2-9D5A-E977C6BDEC58}"/>
              </a:ext>
            </a:extLst>
          </p:cNvPr>
          <p:cNvSpPr/>
          <p:nvPr/>
        </p:nvSpPr>
        <p:spPr bwMode="white">
          <a:xfrm>
            <a:off x="7377113" y="3045619"/>
            <a:ext cx="1600200" cy="2738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re 7"/>
          <p:cNvSpPr>
            <a:spLocks noGrp="1"/>
          </p:cNvSpPr>
          <p:nvPr>
            <p:ph type="ctrTitle"/>
          </p:nvPr>
        </p:nvSpPr>
        <p:spPr>
          <a:xfrm>
            <a:off x="457200" y="1801416"/>
            <a:ext cx="8458200" cy="1102519"/>
          </a:xfrm>
        </p:spPr>
        <p:txBody>
          <a:bodyPr anchor="b"/>
          <a:lstStyle>
            <a:lvl1pPr>
              <a:defRPr sz="3300">
                <a:solidFill>
                  <a:schemeClr val="bg1"/>
                </a:solidFill>
              </a:defRPr>
            </a:lvl1pPr>
          </a:lstStyle>
          <a:p>
            <a:r>
              <a:rPr lang="fr-FR" dirty="0"/>
              <a:t>Modifiez le style du titre</a:t>
            </a:r>
            <a:endParaRPr lang="en-US" dirty="0"/>
          </a:p>
        </p:txBody>
      </p:sp>
      <p:sp>
        <p:nvSpPr>
          <p:cNvPr id="9" name="Sous-titre 8"/>
          <p:cNvSpPr>
            <a:spLocks noGrp="1"/>
          </p:cNvSpPr>
          <p:nvPr>
            <p:ph type="subTitle" idx="1"/>
          </p:nvPr>
        </p:nvSpPr>
        <p:spPr>
          <a:xfrm>
            <a:off x="457200" y="2924953"/>
            <a:ext cx="4953000" cy="131445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fr-FR"/>
              <a:t>Modifiez le style des sous-titres du masque</a:t>
            </a:r>
            <a:endParaRPr lang="en-US"/>
          </a:p>
        </p:txBody>
      </p:sp>
      <p:sp>
        <p:nvSpPr>
          <p:cNvPr id="17" name="Espace réservé de la date 27">
            <a:extLst>
              <a:ext uri="{FF2B5EF4-FFF2-40B4-BE49-F238E27FC236}">
                <a16:creationId xmlns:a16="http://schemas.microsoft.com/office/drawing/2014/main" id="{BE44D6E2-5105-4AB7-B96F-A25C7277BA99}"/>
              </a:ext>
            </a:extLst>
          </p:cNvPr>
          <p:cNvSpPr>
            <a:spLocks noGrp="1"/>
          </p:cNvSpPr>
          <p:nvPr>
            <p:ph type="dt" sz="half" idx="10"/>
          </p:nvPr>
        </p:nvSpPr>
        <p:spPr>
          <a:xfrm>
            <a:off x="6705600" y="3155156"/>
            <a:ext cx="960438" cy="342900"/>
          </a:xfrm>
        </p:spPr>
        <p:txBody>
          <a:bodyPr/>
          <a:lstStyle>
            <a:lvl1pPr>
              <a:defRPr/>
            </a:lvl1pPr>
          </a:lstStyle>
          <a:p>
            <a:pPr>
              <a:defRPr/>
            </a:pPr>
            <a:endParaRPr lang="fr-FR"/>
          </a:p>
        </p:txBody>
      </p:sp>
      <p:sp>
        <p:nvSpPr>
          <p:cNvPr id="18" name="Espace réservé du pied de page 16">
            <a:extLst>
              <a:ext uri="{FF2B5EF4-FFF2-40B4-BE49-F238E27FC236}">
                <a16:creationId xmlns:a16="http://schemas.microsoft.com/office/drawing/2014/main" id="{54049578-0B8F-4A6B-918A-2A47EA724AC0}"/>
              </a:ext>
            </a:extLst>
          </p:cNvPr>
          <p:cNvSpPr>
            <a:spLocks noGrp="1"/>
          </p:cNvSpPr>
          <p:nvPr>
            <p:ph type="ftr" sz="quarter" idx="11"/>
          </p:nvPr>
        </p:nvSpPr>
        <p:spPr>
          <a:xfrm>
            <a:off x="5410200" y="3153966"/>
            <a:ext cx="1295400" cy="342900"/>
          </a:xfrm>
        </p:spPr>
        <p:txBody>
          <a:bodyPr/>
          <a:lstStyle>
            <a:lvl1pPr>
              <a:defRPr/>
            </a:lvl1pPr>
          </a:lstStyle>
          <a:p>
            <a:pPr>
              <a:defRPr/>
            </a:pPr>
            <a:r>
              <a:rPr lang="fr-FR"/>
              <a:t>27/11/2020</a:t>
            </a:r>
          </a:p>
        </p:txBody>
      </p:sp>
      <p:sp>
        <p:nvSpPr>
          <p:cNvPr id="19" name="Espace réservé du numéro de diapositive 28">
            <a:extLst>
              <a:ext uri="{FF2B5EF4-FFF2-40B4-BE49-F238E27FC236}">
                <a16:creationId xmlns:a16="http://schemas.microsoft.com/office/drawing/2014/main" id="{523BEC2B-5104-4F9F-85C9-A1D34815AD4E}"/>
              </a:ext>
            </a:extLst>
          </p:cNvPr>
          <p:cNvSpPr>
            <a:spLocks noGrp="1"/>
          </p:cNvSpPr>
          <p:nvPr>
            <p:ph type="sldNum" sz="quarter" idx="12"/>
          </p:nvPr>
        </p:nvSpPr>
        <p:spPr>
          <a:xfrm>
            <a:off x="8320088" y="51990"/>
            <a:ext cx="747712" cy="273844"/>
          </a:xfrm>
        </p:spPr>
        <p:txBody>
          <a:bodyPr/>
          <a:lstStyle>
            <a:lvl1pPr>
              <a:defRPr>
                <a:solidFill>
                  <a:schemeClr val="bg1"/>
                </a:solidFill>
              </a:defRPr>
            </a:lvl1pPr>
          </a:lstStyle>
          <a:p>
            <a:fld id="{18ADD479-6CD5-40CD-BA10-EF5684A09C14}" type="slidenum">
              <a:rPr lang="fr-FR" altLang="fr-FR"/>
              <a:pPr/>
              <a:t>‹nr.›</a:t>
            </a:fld>
            <a:endParaRPr lang="fr-FR" altLang="fr-FR"/>
          </a:p>
        </p:txBody>
      </p:sp>
    </p:spTree>
    <p:extLst>
      <p:ext uri="{BB962C8B-B14F-4D97-AF65-F5344CB8AC3E}">
        <p14:creationId xmlns:p14="http://schemas.microsoft.com/office/powerpoint/2010/main" val="2472208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14CB8-74FD-4BDC-9B6A-CC72FB7EB0DD}"/>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B3DE82F-46A0-4682-B03B-11546A3A8C2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BDA3889-C40D-4F6F-9A77-857AEC0ED2E3}"/>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2F62E0C1-D206-4FA1-8303-35DE241D2E13}"/>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AE5A1A15-521B-4950-B8A2-5AE9B150AA2F}"/>
              </a:ext>
            </a:extLst>
          </p:cNvPr>
          <p:cNvSpPr>
            <a:spLocks noGrp="1"/>
          </p:cNvSpPr>
          <p:nvPr>
            <p:ph type="sldNum" sz="quarter" idx="12"/>
          </p:nvPr>
        </p:nvSpPr>
        <p:spPr/>
        <p:txBody>
          <a:bodyPr/>
          <a:lstStyle/>
          <a:p>
            <a:fld id="{4643D497-C655-4B4F-9075-C2149CCBF52B}" type="slidenum">
              <a:rPr lang="fr-BE" smtClean="0"/>
              <a:t>‹nr.›</a:t>
            </a:fld>
            <a:endParaRPr lang="fr-BE"/>
          </a:p>
        </p:txBody>
      </p:sp>
    </p:spTree>
    <p:extLst>
      <p:ext uri="{BB962C8B-B14F-4D97-AF65-F5344CB8AC3E}">
        <p14:creationId xmlns:p14="http://schemas.microsoft.com/office/powerpoint/2010/main" val="251138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70ACE-52F4-4F7C-A31B-8F84D211E0E2}"/>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095713D1-4D88-4CBD-9CB2-1E725D133E1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FAC653D-7E9B-4F97-AA78-2A951786408C}"/>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203467B9-7649-4CF3-99B7-E50315B43D0E}"/>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183396C5-C3D0-4681-ACA3-70AC1035A3F1}"/>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489503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F9C65A-468D-4CE7-A00E-FF39E15705BA}"/>
              </a:ext>
            </a:extLst>
          </p:cNvPr>
          <p:cNvSpPr>
            <a:spLocks noGrp="1"/>
          </p:cNvSpPr>
          <p:nvPr>
            <p:ph type="title"/>
          </p:nvPr>
        </p:nvSpPr>
        <p:spPr>
          <a:xfrm>
            <a:off x="623888" y="1282700"/>
            <a:ext cx="7886700" cy="2139950"/>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E90B81A5-0360-41CD-98FB-203AF9CFC70E}"/>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96927CB-7FC0-40EE-B477-6DB346225480}"/>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E90E0026-B2B5-4908-9690-533B30EA4B06}"/>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3C0FE17D-0E11-4885-84D2-8B703915577C}"/>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22153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2FDF24-D82D-48AB-A821-28296EF8807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4FCF5F96-01FC-48D6-9F37-ABC1E43659BE}"/>
              </a:ext>
            </a:extLst>
          </p:cNvPr>
          <p:cNvSpPr>
            <a:spLocks noGrp="1"/>
          </p:cNvSpPr>
          <p:nvPr>
            <p:ph sz="half" idx="1"/>
          </p:nvPr>
        </p:nvSpPr>
        <p:spPr>
          <a:xfrm>
            <a:off x="62865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57C52ACA-AFCE-4E60-94E9-84721A2EEAA7}"/>
              </a:ext>
            </a:extLst>
          </p:cNvPr>
          <p:cNvSpPr>
            <a:spLocks noGrp="1"/>
          </p:cNvSpPr>
          <p:nvPr>
            <p:ph sz="half" idx="2"/>
          </p:nvPr>
        </p:nvSpPr>
        <p:spPr>
          <a:xfrm>
            <a:off x="464820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D1C57954-8EB6-4AB3-BA49-92D2246DA72B}"/>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D95B5C0B-534B-466B-9C91-92B86B84E5AE}"/>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6719B7DC-E226-47AD-9DC5-9C60C853A7A3}"/>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13511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84F9C3-D8D1-41EE-BA01-36C0AE565D0E}"/>
              </a:ext>
            </a:extLst>
          </p:cNvPr>
          <p:cNvSpPr>
            <a:spLocks noGrp="1"/>
          </p:cNvSpPr>
          <p:nvPr>
            <p:ph type="title"/>
          </p:nvPr>
        </p:nvSpPr>
        <p:spPr>
          <a:xfrm>
            <a:off x="630238" y="274638"/>
            <a:ext cx="7886700" cy="993775"/>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A158558-6F31-4D3C-BABC-414F5F6BECBC}"/>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42D6E1B-69C0-4DF2-820D-ED213480CDE2}"/>
              </a:ext>
            </a:extLst>
          </p:cNvPr>
          <p:cNvSpPr>
            <a:spLocks noGrp="1"/>
          </p:cNvSpPr>
          <p:nvPr>
            <p:ph sz="half" idx="2"/>
          </p:nvPr>
        </p:nvSpPr>
        <p:spPr>
          <a:xfrm>
            <a:off x="630238" y="1879600"/>
            <a:ext cx="3868737"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5FB2DD58-95F0-4224-9EFB-468844FC0718}"/>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DF7188C-8A96-48FA-B42A-D4E494177A01}"/>
              </a:ext>
            </a:extLst>
          </p:cNvPr>
          <p:cNvSpPr>
            <a:spLocks noGrp="1"/>
          </p:cNvSpPr>
          <p:nvPr>
            <p:ph sz="quarter" idx="4"/>
          </p:nvPr>
        </p:nvSpPr>
        <p:spPr>
          <a:xfrm>
            <a:off x="4629150" y="1879600"/>
            <a:ext cx="3887788"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93C93906-4E02-4D43-AFEF-CD7FF744A658}"/>
              </a:ext>
            </a:extLst>
          </p:cNvPr>
          <p:cNvSpPr>
            <a:spLocks noGrp="1"/>
          </p:cNvSpPr>
          <p:nvPr>
            <p:ph type="dt" sz="half" idx="10"/>
          </p:nvPr>
        </p:nvSpPr>
        <p:spPr/>
        <p:txBody>
          <a:bodyPr/>
          <a:lstStyle/>
          <a:p>
            <a:endParaRPr lang="fr-BE"/>
          </a:p>
        </p:txBody>
      </p:sp>
      <p:sp>
        <p:nvSpPr>
          <p:cNvPr id="8" name="Espace réservé du pied de page 7">
            <a:extLst>
              <a:ext uri="{FF2B5EF4-FFF2-40B4-BE49-F238E27FC236}">
                <a16:creationId xmlns:a16="http://schemas.microsoft.com/office/drawing/2014/main" id="{E016AB3C-90BB-4A3F-9EBA-477C7A54E162}"/>
              </a:ext>
            </a:extLst>
          </p:cNvPr>
          <p:cNvSpPr>
            <a:spLocks noGrp="1"/>
          </p:cNvSpPr>
          <p:nvPr>
            <p:ph type="ftr" sz="quarter" idx="11"/>
          </p:nvPr>
        </p:nvSpPr>
        <p:spPr/>
        <p:txBody>
          <a:bodyPr/>
          <a:lstStyle/>
          <a:p>
            <a:r>
              <a:rPr lang="fr-BE"/>
              <a:t>27/11/2020</a:t>
            </a:r>
          </a:p>
        </p:txBody>
      </p:sp>
      <p:sp>
        <p:nvSpPr>
          <p:cNvPr id="9" name="Espace réservé du numéro de diapositive 8">
            <a:extLst>
              <a:ext uri="{FF2B5EF4-FFF2-40B4-BE49-F238E27FC236}">
                <a16:creationId xmlns:a16="http://schemas.microsoft.com/office/drawing/2014/main" id="{966BD059-3849-48AF-8918-A76D7BB2E3AC}"/>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33799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BC5025-7497-448C-924F-C9DB5D043483}"/>
              </a:ext>
            </a:extLst>
          </p:cNvPr>
          <p:cNvSpPr>
            <a:spLocks noGrp="1"/>
          </p:cNvSpPr>
          <p:nvPr>
            <p:ph type="title"/>
          </p:nvPr>
        </p:nvSpPr>
        <p:spPr>
          <a:xfrm>
            <a:off x="628650" y="128183"/>
            <a:ext cx="7886700" cy="993775"/>
          </a:xfrm>
        </p:spPr>
        <p:txBody>
          <a:bodyPr>
            <a:normAutofit/>
          </a:bodyPr>
          <a:lstStyle>
            <a:lvl1pPr algn="ctr">
              <a:defRPr sz="2800" b="1"/>
            </a:lvl1pPr>
          </a:lstStyle>
          <a:p>
            <a:r>
              <a:rPr lang="fr-FR" dirty="0"/>
              <a:t>Modifiez le style du titre</a:t>
            </a:r>
            <a:endParaRPr lang="fr-BE" dirty="0"/>
          </a:p>
        </p:txBody>
      </p:sp>
      <p:sp>
        <p:nvSpPr>
          <p:cNvPr id="3" name="Espace réservé de la date 2">
            <a:extLst>
              <a:ext uri="{FF2B5EF4-FFF2-40B4-BE49-F238E27FC236}">
                <a16:creationId xmlns:a16="http://schemas.microsoft.com/office/drawing/2014/main" id="{BA2B4E6D-B7A8-4124-BE53-4B20DD89B17F}"/>
              </a:ext>
            </a:extLst>
          </p:cNvPr>
          <p:cNvSpPr>
            <a:spLocks noGrp="1"/>
          </p:cNvSpPr>
          <p:nvPr>
            <p:ph type="dt" sz="half" idx="10"/>
          </p:nvPr>
        </p:nvSpPr>
        <p:spPr/>
        <p:txBody>
          <a:bodyPr/>
          <a:lstStyle/>
          <a:p>
            <a:endParaRPr lang="fr-BE"/>
          </a:p>
        </p:txBody>
      </p:sp>
      <p:sp>
        <p:nvSpPr>
          <p:cNvPr id="4" name="Espace réservé du pied de page 3">
            <a:extLst>
              <a:ext uri="{FF2B5EF4-FFF2-40B4-BE49-F238E27FC236}">
                <a16:creationId xmlns:a16="http://schemas.microsoft.com/office/drawing/2014/main" id="{3CBD841D-EBC9-454F-BBEE-DC6593CBDEA2}"/>
              </a:ext>
            </a:extLst>
          </p:cNvPr>
          <p:cNvSpPr>
            <a:spLocks noGrp="1"/>
          </p:cNvSpPr>
          <p:nvPr>
            <p:ph type="ftr" sz="quarter" idx="11"/>
          </p:nvPr>
        </p:nvSpPr>
        <p:spPr/>
        <p:txBody>
          <a:bodyPr/>
          <a:lstStyle/>
          <a:p>
            <a:r>
              <a:rPr lang="fr-BE"/>
              <a:t>27/11/2020</a:t>
            </a:r>
          </a:p>
        </p:txBody>
      </p:sp>
      <p:sp>
        <p:nvSpPr>
          <p:cNvPr id="5" name="Espace réservé du numéro de diapositive 4">
            <a:extLst>
              <a:ext uri="{FF2B5EF4-FFF2-40B4-BE49-F238E27FC236}">
                <a16:creationId xmlns:a16="http://schemas.microsoft.com/office/drawing/2014/main" id="{F3621B27-6D64-41E9-8418-3DF24E407FA3}"/>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132264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452A0B5-50EC-4C11-A729-C116F9075C8E}"/>
              </a:ext>
            </a:extLst>
          </p:cNvPr>
          <p:cNvSpPr>
            <a:spLocks noGrp="1"/>
          </p:cNvSpPr>
          <p:nvPr>
            <p:ph type="dt" sz="half" idx="10"/>
          </p:nvPr>
        </p:nvSpPr>
        <p:spPr/>
        <p:txBody>
          <a:bodyPr/>
          <a:lstStyle/>
          <a:p>
            <a:endParaRPr lang="fr-BE"/>
          </a:p>
        </p:txBody>
      </p:sp>
      <p:sp>
        <p:nvSpPr>
          <p:cNvPr id="3" name="Espace réservé du pied de page 2">
            <a:extLst>
              <a:ext uri="{FF2B5EF4-FFF2-40B4-BE49-F238E27FC236}">
                <a16:creationId xmlns:a16="http://schemas.microsoft.com/office/drawing/2014/main" id="{FEEF91B2-3814-467B-BC4E-56E0140E90A6}"/>
              </a:ext>
            </a:extLst>
          </p:cNvPr>
          <p:cNvSpPr>
            <a:spLocks noGrp="1"/>
          </p:cNvSpPr>
          <p:nvPr>
            <p:ph type="ftr" sz="quarter" idx="11"/>
          </p:nvPr>
        </p:nvSpPr>
        <p:spPr/>
        <p:txBody>
          <a:bodyPr/>
          <a:lstStyle/>
          <a:p>
            <a:r>
              <a:rPr lang="fr-BE"/>
              <a:t>27/11/2020</a:t>
            </a:r>
          </a:p>
        </p:txBody>
      </p:sp>
      <p:sp>
        <p:nvSpPr>
          <p:cNvPr id="4" name="Espace réservé du numéro de diapositive 3">
            <a:extLst>
              <a:ext uri="{FF2B5EF4-FFF2-40B4-BE49-F238E27FC236}">
                <a16:creationId xmlns:a16="http://schemas.microsoft.com/office/drawing/2014/main" id="{0ABA50DA-B299-427B-A452-092954F3F9A2}"/>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3663864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AD4C00-B232-4448-A171-765E9D61A9E4}"/>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BC41A5F3-0E85-444D-BDC1-1EF5682F1228}"/>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AD3526EF-5F97-43D9-80D4-88C402F448E4}"/>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D2DACAF-2C37-40FB-B200-A0E8DB539D33}"/>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7C32648C-27CD-445F-A2FD-E481215E0080}"/>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047FA69A-8937-4B22-895A-C1E6C7E60E9E}"/>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196816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AF71B-DE68-4146-A09C-D83CFB06364F}"/>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B5CB434A-7281-4181-AFEB-BB6EF46B952E}"/>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35BE4508-AD66-42F7-9C5B-3F36FA4036B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023B006-6601-47FF-9EA7-F7F63F7449EA}"/>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CF275787-EFBA-4F5C-95D7-FB10525DD358}"/>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1C98C150-A2AB-40F5-9CB5-C3376F5A3BAA}"/>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361169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29FCBFF-EB48-4F08-A4F3-2198E4285D3F}"/>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D6400BE9-8677-4073-9984-9225DE1BDD6E}"/>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4" name="Espace réservé de la date 3">
            <a:extLst>
              <a:ext uri="{FF2B5EF4-FFF2-40B4-BE49-F238E27FC236}">
                <a16:creationId xmlns:a16="http://schemas.microsoft.com/office/drawing/2014/main" id="{01AD7926-BAD9-479C-A4B2-79752E403B6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a:extLst>
              <a:ext uri="{FF2B5EF4-FFF2-40B4-BE49-F238E27FC236}">
                <a16:creationId xmlns:a16="http://schemas.microsoft.com/office/drawing/2014/main" id="{155A46AA-9811-49FA-8487-56DF590609A8}"/>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27/11/2020</a:t>
            </a:r>
          </a:p>
        </p:txBody>
      </p:sp>
      <p:sp>
        <p:nvSpPr>
          <p:cNvPr id="6" name="Espace réservé du numéro de diapositive 5">
            <a:extLst>
              <a:ext uri="{FF2B5EF4-FFF2-40B4-BE49-F238E27FC236}">
                <a16:creationId xmlns:a16="http://schemas.microsoft.com/office/drawing/2014/main" id="{A5D28267-5CA0-4C22-B52B-920481CC79D8}"/>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A5C1104-F897-4EEC-9A43-EF84856E00A4}" type="slidenum">
              <a:rPr lang="fr-BE" smtClean="0"/>
              <a:t>‹nr.›</a:t>
            </a:fld>
            <a:endParaRPr lang="fr-BE"/>
          </a:p>
        </p:txBody>
      </p:sp>
    </p:spTree>
    <p:extLst>
      <p:ext uri="{BB962C8B-B14F-4D97-AF65-F5344CB8AC3E}">
        <p14:creationId xmlns:p14="http://schemas.microsoft.com/office/powerpoint/2010/main" val="411708164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à coins arrondis 33">
            <a:extLst>
              <a:ext uri="{FF2B5EF4-FFF2-40B4-BE49-F238E27FC236}">
                <a16:creationId xmlns:a16="http://schemas.microsoft.com/office/drawing/2014/main" id="{A086F54A-B60E-4EFA-A49D-60265A178319}"/>
              </a:ext>
            </a:extLst>
          </p:cNvPr>
          <p:cNvSpPr/>
          <p:nvPr/>
        </p:nvSpPr>
        <p:spPr bwMode="white">
          <a:xfrm>
            <a:off x="7373938" y="441722"/>
            <a:ext cx="1600200" cy="2738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5" name="Rectangle 34">
            <a:extLst>
              <a:ext uri="{FF2B5EF4-FFF2-40B4-BE49-F238E27FC236}">
                <a16:creationId xmlns:a16="http://schemas.microsoft.com/office/drawing/2014/main" id="{E26091AF-5E7A-4F13-9D1B-AE0EF3AFABDD}"/>
              </a:ext>
            </a:extLst>
          </p:cNvPr>
          <p:cNvSpPr/>
          <p:nvPr/>
        </p:nvSpPr>
        <p:spPr bwMode="invGray">
          <a:xfrm>
            <a:off x="9085263" y="-1191"/>
            <a:ext cx="57150" cy="465535"/>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Rectangle 35">
            <a:extLst>
              <a:ext uri="{FF2B5EF4-FFF2-40B4-BE49-F238E27FC236}">
                <a16:creationId xmlns:a16="http://schemas.microsoft.com/office/drawing/2014/main" id="{5C88D9E8-1BDF-4B5C-B421-B9CE648974DD}"/>
              </a:ext>
            </a:extLst>
          </p:cNvPr>
          <p:cNvSpPr/>
          <p:nvPr/>
        </p:nvSpPr>
        <p:spPr bwMode="invGray">
          <a:xfrm>
            <a:off x="9043989" y="-1191"/>
            <a:ext cx="28575" cy="465535"/>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Rectangle 36">
            <a:extLst>
              <a:ext uri="{FF2B5EF4-FFF2-40B4-BE49-F238E27FC236}">
                <a16:creationId xmlns:a16="http://schemas.microsoft.com/office/drawing/2014/main" id="{08CF7C07-60B5-4530-8C06-8ADCF910CE82}"/>
              </a:ext>
            </a:extLst>
          </p:cNvPr>
          <p:cNvSpPr/>
          <p:nvPr/>
        </p:nvSpPr>
        <p:spPr bwMode="invGray">
          <a:xfrm>
            <a:off x="9024939" y="-1191"/>
            <a:ext cx="9525" cy="465535"/>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8" name="Rectangle 37">
            <a:extLst>
              <a:ext uri="{FF2B5EF4-FFF2-40B4-BE49-F238E27FC236}">
                <a16:creationId xmlns:a16="http://schemas.microsoft.com/office/drawing/2014/main" id="{D86886BE-9343-49AD-AC1A-ACDF74B50C8C}"/>
              </a:ext>
            </a:extLst>
          </p:cNvPr>
          <p:cNvSpPr/>
          <p:nvPr/>
        </p:nvSpPr>
        <p:spPr bwMode="invGray">
          <a:xfrm>
            <a:off x="8975725" y="-1191"/>
            <a:ext cx="26988" cy="465535"/>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9" name="Rectangle 38">
            <a:extLst>
              <a:ext uri="{FF2B5EF4-FFF2-40B4-BE49-F238E27FC236}">
                <a16:creationId xmlns:a16="http://schemas.microsoft.com/office/drawing/2014/main" id="{A96F6594-AC79-45D0-84F3-82D21F49866D}"/>
              </a:ext>
            </a:extLst>
          </p:cNvPr>
          <p:cNvSpPr/>
          <p:nvPr/>
        </p:nvSpPr>
        <p:spPr bwMode="invGray">
          <a:xfrm>
            <a:off x="8915401" y="0"/>
            <a:ext cx="55563" cy="4393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0" name="Rectangle 39">
            <a:extLst>
              <a:ext uri="{FF2B5EF4-FFF2-40B4-BE49-F238E27FC236}">
                <a16:creationId xmlns:a16="http://schemas.microsoft.com/office/drawing/2014/main" id="{EABC6C9D-2981-48B0-9E92-7170954B5891}"/>
              </a:ext>
            </a:extLst>
          </p:cNvPr>
          <p:cNvSpPr/>
          <p:nvPr/>
        </p:nvSpPr>
        <p:spPr bwMode="invGray">
          <a:xfrm>
            <a:off x="8874125" y="0"/>
            <a:ext cx="7938" cy="4393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9" name="Espace réservé du titre 21">
            <a:extLst>
              <a:ext uri="{FF2B5EF4-FFF2-40B4-BE49-F238E27FC236}">
                <a16:creationId xmlns:a16="http://schemas.microsoft.com/office/drawing/2014/main" id="{A8EF8286-2980-4C3A-9C0A-C8EE258D75F0}"/>
              </a:ext>
            </a:extLst>
          </p:cNvPr>
          <p:cNvSpPr>
            <a:spLocks noGrp="1" noChangeArrowheads="1"/>
          </p:cNvSpPr>
          <p:nvPr>
            <p:ph type="title"/>
          </p:nvPr>
        </p:nvSpPr>
        <p:spPr bwMode="auto">
          <a:xfrm>
            <a:off x="457200" y="857250"/>
            <a:ext cx="8229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a:t>Modifiez le style du titre</a:t>
            </a:r>
            <a:endParaRPr lang="en-US" altLang="fr-FR" dirty="0"/>
          </a:p>
        </p:txBody>
      </p:sp>
      <p:sp>
        <p:nvSpPr>
          <p:cNvPr id="1040" name="Espace réservé du texte 12">
            <a:extLst>
              <a:ext uri="{FF2B5EF4-FFF2-40B4-BE49-F238E27FC236}">
                <a16:creationId xmlns:a16="http://schemas.microsoft.com/office/drawing/2014/main" id="{AEA62C3F-BD05-4801-B018-9FC1F89739F0}"/>
              </a:ext>
            </a:extLst>
          </p:cNvPr>
          <p:cNvSpPr>
            <a:spLocks noGrp="1" noChangeArrowheads="1"/>
          </p:cNvSpPr>
          <p:nvPr>
            <p:ph type="body" idx="1"/>
          </p:nvPr>
        </p:nvSpPr>
        <p:spPr bwMode="auto">
          <a:xfrm>
            <a:off x="457200" y="1687116"/>
            <a:ext cx="8229600" cy="324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Cliquez pour modifier les styles du texte du masque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Deuxième niveau</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Troisième niveau</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Quatrième niveau</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Cinquième niveau</a:t>
            </a:r>
            <a:endParaRPr lang="en-US" altLang="fr-FR" dirty="0"/>
          </a:p>
        </p:txBody>
      </p:sp>
      <p:sp>
        <p:nvSpPr>
          <p:cNvPr id="14" name="Espace réservé de la date 13">
            <a:extLst>
              <a:ext uri="{FF2B5EF4-FFF2-40B4-BE49-F238E27FC236}">
                <a16:creationId xmlns:a16="http://schemas.microsoft.com/office/drawing/2014/main" id="{67FAF59B-808C-4B46-8C17-282018E9CC65}"/>
              </a:ext>
            </a:extLst>
          </p:cNvPr>
          <p:cNvSpPr>
            <a:spLocks noGrp="1"/>
          </p:cNvSpPr>
          <p:nvPr>
            <p:ph type="dt" sz="half" idx="2"/>
          </p:nvPr>
        </p:nvSpPr>
        <p:spPr>
          <a:xfrm>
            <a:off x="6586538" y="459581"/>
            <a:ext cx="957262" cy="342900"/>
          </a:xfrm>
          <a:prstGeom prst="rect">
            <a:avLst/>
          </a:prstGeom>
        </p:spPr>
        <p:txBody>
          <a:bodyPr vert="horz"/>
          <a:lstStyle>
            <a:lvl1pPr algn="l" eaLnBrk="1" fontAlgn="auto" latinLnBrk="0" hangingPunct="1">
              <a:spcBef>
                <a:spcPts val="0"/>
              </a:spcBef>
              <a:spcAft>
                <a:spcPts val="0"/>
              </a:spcAft>
              <a:defRPr kumimoji="0" sz="600">
                <a:solidFill>
                  <a:schemeClr val="accent2"/>
                </a:solidFill>
                <a:latin typeface="+mn-lt"/>
              </a:defRPr>
            </a:lvl1pPr>
          </a:lstStyle>
          <a:p>
            <a:pPr>
              <a:defRPr/>
            </a:pPr>
            <a:endParaRPr lang="fr-FR"/>
          </a:p>
        </p:txBody>
      </p:sp>
      <p:sp>
        <p:nvSpPr>
          <p:cNvPr id="3" name="Espace réservé du pied de page 2">
            <a:extLst>
              <a:ext uri="{FF2B5EF4-FFF2-40B4-BE49-F238E27FC236}">
                <a16:creationId xmlns:a16="http://schemas.microsoft.com/office/drawing/2014/main" id="{32351468-3E58-4816-8D50-FE6EF9C4E374}"/>
              </a:ext>
            </a:extLst>
          </p:cNvPr>
          <p:cNvSpPr>
            <a:spLocks noGrp="1"/>
          </p:cNvSpPr>
          <p:nvPr>
            <p:ph type="ftr" sz="quarter" idx="3"/>
          </p:nvPr>
        </p:nvSpPr>
        <p:spPr>
          <a:xfrm>
            <a:off x="5257801" y="459581"/>
            <a:ext cx="1325563" cy="342900"/>
          </a:xfrm>
          <a:prstGeom prst="rect">
            <a:avLst/>
          </a:prstGeom>
        </p:spPr>
        <p:txBody>
          <a:bodyPr vert="horz"/>
          <a:lstStyle>
            <a:lvl1pPr algn="r" eaLnBrk="1" fontAlgn="auto" latinLnBrk="0" hangingPunct="1">
              <a:spcBef>
                <a:spcPts val="0"/>
              </a:spcBef>
              <a:spcAft>
                <a:spcPts val="0"/>
              </a:spcAft>
              <a:defRPr kumimoji="0" sz="600">
                <a:solidFill>
                  <a:schemeClr val="accent2"/>
                </a:solidFill>
                <a:latin typeface="+mn-lt"/>
              </a:defRPr>
            </a:lvl1pPr>
          </a:lstStyle>
          <a:p>
            <a:pPr>
              <a:defRPr/>
            </a:pPr>
            <a:r>
              <a:rPr lang="fr-FR"/>
              <a:t>27/11/2020</a:t>
            </a:r>
          </a:p>
        </p:txBody>
      </p:sp>
      <p:sp>
        <p:nvSpPr>
          <p:cNvPr id="23" name="Espace réservé du numéro de diapositive 22">
            <a:extLst>
              <a:ext uri="{FF2B5EF4-FFF2-40B4-BE49-F238E27FC236}">
                <a16:creationId xmlns:a16="http://schemas.microsoft.com/office/drawing/2014/main" id="{9CC524C2-5E4C-42A0-9EF9-052CBBC218AF}"/>
              </a:ext>
            </a:extLst>
          </p:cNvPr>
          <p:cNvSpPr>
            <a:spLocks noGrp="1"/>
          </p:cNvSpPr>
          <p:nvPr>
            <p:ph type="sldNum" sz="quarter" idx="4"/>
          </p:nvPr>
        </p:nvSpPr>
        <p:spPr>
          <a:xfrm>
            <a:off x="0" y="4746172"/>
            <a:ext cx="762000" cy="349535"/>
          </a:xfrm>
          <a:prstGeom prst="rect">
            <a:avLst/>
          </a:prstGeom>
        </p:spPr>
        <p:txBody>
          <a:bodyPr vert="horz" wrap="square" lIns="91440" tIns="45720" rIns="91440" bIns="45720" numCol="1" anchor="b" anchorCtr="0" compatLnSpc="1">
            <a:prstTxWarp prst="textNoShape">
              <a:avLst/>
            </a:prstTxWarp>
          </a:bodyPr>
          <a:lstStyle>
            <a:lvl1pPr algn="l" eaLnBrk="1" hangingPunct="1">
              <a:defRPr sz="1400">
                <a:solidFill>
                  <a:srgbClr val="424456"/>
                </a:solidFill>
                <a:latin typeface="+mj-lt"/>
              </a:defRPr>
            </a:lvl1pPr>
          </a:lstStyle>
          <a:p>
            <a:fld id="{A1F60E4C-B104-4909-8265-CB1B732418BE}" type="slidenum">
              <a:rPr lang="fr-FR" altLang="fr-FR" smtClean="0"/>
              <a:pPr/>
              <a:t>‹nr.›</a:t>
            </a:fld>
            <a:endParaRPr lang="fr-FR" altLang="fr-FR" dirty="0"/>
          </a:p>
        </p:txBody>
      </p:sp>
    </p:spTree>
  </p:cSld>
  <p:clrMap bg1="lt1" tx1="dk1" bg2="lt2" tx2="dk2" accent1="accent1" accent2="accent2" accent3="accent3" accent4="accent4" accent5="accent5" accent6="accent6" hlink="hlink" folHlink="folHlink"/>
  <p:sldLayoutIdLst>
    <p:sldLayoutId id="2147483871" r:id="rId1"/>
  </p:sldLayoutIdLst>
  <p:hf hdr="0" ftr="0" dt="0"/>
  <p:txStyles>
    <p:titleStyle>
      <a:lvl1pPr algn="l" rtl="0" fontAlgn="base">
        <a:spcBef>
          <a:spcPct val="0"/>
        </a:spcBef>
        <a:spcAft>
          <a:spcPct val="0"/>
        </a:spcAft>
        <a:defRPr lang="en-US" altLang="fr-FR" sz="4400" kern="1200" dirty="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lgn="l" rtl="0" fontAlgn="base">
        <a:spcBef>
          <a:spcPct val="0"/>
        </a:spcBef>
        <a:spcAft>
          <a:spcPct val="0"/>
        </a:spcAft>
        <a:defRPr sz="4000">
          <a:solidFill>
            <a:schemeClr val="tx2"/>
          </a:solidFill>
          <a:latin typeface="Constantia" panose="02030602050306030303" pitchFamily="18" charset="0"/>
        </a:defRPr>
      </a:lvl2pPr>
      <a:lvl3pPr algn="l" rtl="0" fontAlgn="base">
        <a:spcBef>
          <a:spcPct val="0"/>
        </a:spcBef>
        <a:spcAft>
          <a:spcPct val="0"/>
        </a:spcAft>
        <a:defRPr sz="4000">
          <a:solidFill>
            <a:schemeClr val="tx2"/>
          </a:solidFill>
          <a:latin typeface="Constantia" panose="02030602050306030303" pitchFamily="18" charset="0"/>
        </a:defRPr>
      </a:lvl3pPr>
      <a:lvl4pPr algn="l" rtl="0" fontAlgn="base">
        <a:spcBef>
          <a:spcPct val="0"/>
        </a:spcBef>
        <a:spcAft>
          <a:spcPct val="0"/>
        </a:spcAft>
        <a:defRPr sz="4000">
          <a:solidFill>
            <a:schemeClr val="tx2"/>
          </a:solidFill>
          <a:latin typeface="Constantia" panose="02030602050306030303" pitchFamily="18" charset="0"/>
        </a:defRPr>
      </a:lvl4pPr>
      <a:lvl5pPr algn="l" rtl="0" fontAlgn="base">
        <a:spcBef>
          <a:spcPct val="0"/>
        </a:spcBef>
        <a:spcAft>
          <a:spcPct val="0"/>
        </a:spcAft>
        <a:defRPr sz="4000">
          <a:solidFill>
            <a:schemeClr val="tx2"/>
          </a:solidFill>
          <a:latin typeface="Constantia" panose="02030602050306030303" pitchFamily="18" charset="0"/>
        </a:defRPr>
      </a:lvl5pPr>
      <a:lvl6pPr marL="457200" algn="l" rtl="0" eaLnBrk="1" fontAlgn="base" hangingPunct="1">
        <a:spcBef>
          <a:spcPct val="0"/>
        </a:spcBef>
        <a:spcAft>
          <a:spcPct val="0"/>
        </a:spcAft>
        <a:defRPr sz="4000">
          <a:solidFill>
            <a:schemeClr val="tx2"/>
          </a:solidFill>
          <a:latin typeface="Trebuchet MS" panose="020B0603020202020204" pitchFamily="34" charset="0"/>
        </a:defRPr>
      </a:lvl6pPr>
      <a:lvl7pPr marL="914400" algn="l" rtl="0" eaLnBrk="1" fontAlgn="base" hangingPunct="1">
        <a:spcBef>
          <a:spcPct val="0"/>
        </a:spcBef>
        <a:spcAft>
          <a:spcPct val="0"/>
        </a:spcAft>
        <a:defRPr sz="4000">
          <a:solidFill>
            <a:schemeClr val="tx2"/>
          </a:solidFill>
          <a:latin typeface="Trebuchet MS" panose="020B0603020202020204" pitchFamily="34" charset="0"/>
        </a:defRPr>
      </a:lvl7pPr>
      <a:lvl8pPr marL="1371600" algn="l" rtl="0" eaLnBrk="1" fontAlgn="base" hangingPunct="1">
        <a:spcBef>
          <a:spcPct val="0"/>
        </a:spcBef>
        <a:spcAft>
          <a:spcPct val="0"/>
        </a:spcAft>
        <a:defRPr sz="4000">
          <a:solidFill>
            <a:schemeClr val="tx2"/>
          </a:solidFill>
          <a:latin typeface="Trebuchet MS" panose="020B0603020202020204" pitchFamily="34" charset="0"/>
        </a:defRPr>
      </a:lvl8pPr>
      <a:lvl9pPr marL="1828800" algn="l" rtl="0" eaLnBrk="1" fontAlgn="base" hangingPunct="1">
        <a:spcBef>
          <a:spcPct val="0"/>
        </a:spcBef>
        <a:spcAft>
          <a:spcPct val="0"/>
        </a:spcAft>
        <a:defRPr sz="4000">
          <a:solidFill>
            <a:schemeClr val="tx2"/>
          </a:solidFill>
          <a:latin typeface="Trebuchet MS" panose="020B0603020202020204" pitchFamily="34" charset="0"/>
        </a:defRPr>
      </a:lvl9pPr>
    </p:titleStyle>
    <p:bodyStyle>
      <a:lvl1pPr marL="365125" indent="-255588" algn="l" rtl="0" fontAlgn="base">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344D4DA-2E91-45B3-AD70-6340A3F12D24}"/>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1006AAA-6211-454B-98C3-36ADBD4BFC93}"/>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C653DCD-4663-4B9B-9DB7-228CC917924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a:extLst>
              <a:ext uri="{FF2B5EF4-FFF2-40B4-BE49-F238E27FC236}">
                <a16:creationId xmlns:a16="http://schemas.microsoft.com/office/drawing/2014/main" id="{9EEAE819-1600-405E-85E1-D34CE58843C2}"/>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27/11/2020</a:t>
            </a:r>
          </a:p>
        </p:txBody>
      </p:sp>
      <p:sp>
        <p:nvSpPr>
          <p:cNvPr id="6" name="Espace réservé du numéro de diapositive 5">
            <a:extLst>
              <a:ext uri="{FF2B5EF4-FFF2-40B4-BE49-F238E27FC236}">
                <a16:creationId xmlns:a16="http://schemas.microsoft.com/office/drawing/2014/main" id="{4D128852-BC86-4757-BF50-88C5BAEA80C4}"/>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643D497-C655-4B4F-9075-C2149CCBF52B}" type="slidenum">
              <a:rPr lang="fr-BE" smtClean="0"/>
              <a:t>‹nr.›</a:t>
            </a:fld>
            <a:endParaRPr lang="fr-BE"/>
          </a:p>
        </p:txBody>
      </p:sp>
    </p:spTree>
    <p:extLst>
      <p:ext uri="{BB962C8B-B14F-4D97-AF65-F5344CB8AC3E}">
        <p14:creationId xmlns:p14="http://schemas.microsoft.com/office/powerpoint/2010/main" val="3796854827"/>
      </p:ext>
    </p:extLst>
  </p:cSld>
  <p:clrMap bg1="lt1" tx1="dk1" bg2="lt2" tx2="dk2" accent1="accent1" accent2="accent2" accent3="accent3" accent4="accent4" accent5="accent5" accent6="accent6" hlink="hlink" folHlink="folHlink"/>
  <p:sldLayoutIdLst>
    <p:sldLayoutId id="214748388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4495B6-0CC0-4B81-B9A6-1F8B0CCC9C53}"/>
              </a:ext>
            </a:extLst>
          </p:cNvPr>
          <p:cNvSpPr>
            <a:spLocks noGrp="1"/>
          </p:cNvSpPr>
          <p:nvPr>
            <p:ph type="ctrTitle"/>
          </p:nvPr>
        </p:nvSpPr>
        <p:spPr>
          <a:xfrm>
            <a:off x="0" y="2227785"/>
            <a:ext cx="9144000" cy="1157745"/>
          </a:xfrm>
        </p:spPr>
        <p:txBody>
          <a:bodyPr/>
          <a:lstStyle/>
          <a:p>
            <a:pPr algn="ctr"/>
            <a:br>
              <a:rPr lang="nl-BE" sz="2800" dirty="0"/>
            </a:br>
            <a:r>
              <a:rPr lang="nl-BE" sz="3200" dirty="0">
                <a:solidFill>
                  <a:schemeClr val="tx1"/>
                </a:solidFill>
              </a:rPr>
              <a:t>Planning meeting met het management en eventuele communicatie </a:t>
            </a:r>
            <a:r>
              <a:rPr lang="nl-NL" sz="3200" dirty="0">
                <a:solidFill>
                  <a:schemeClr val="tx1"/>
                </a:solidFill>
              </a:rPr>
              <a:t>met de met </a:t>
            </a:r>
            <a:r>
              <a:rPr lang="nl-NL" sz="3200" dirty="0" err="1">
                <a:solidFill>
                  <a:schemeClr val="tx1"/>
                </a:solidFill>
              </a:rPr>
              <a:t>governance</a:t>
            </a:r>
            <a:r>
              <a:rPr lang="nl-NL" sz="3200" dirty="0">
                <a:solidFill>
                  <a:schemeClr val="tx1"/>
                </a:solidFill>
              </a:rPr>
              <a:t> belaste personen</a:t>
            </a:r>
            <a:br>
              <a:rPr lang="nl-BE" sz="1800" dirty="0">
                <a:solidFill>
                  <a:schemeClr val="tx1"/>
                </a:solidFill>
              </a:rPr>
            </a:br>
            <a:r>
              <a:rPr lang="nl-BE" sz="2800" dirty="0">
                <a:solidFill>
                  <a:schemeClr val="tx1"/>
                </a:solidFill>
              </a:rPr>
              <a:t>                                                                             </a:t>
            </a:r>
          </a:p>
        </p:txBody>
      </p:sp>
      <p:sp>
        <p:nvSpPr>
          <p:cNvPr id="3" name="Sous-titre 2">
            <a:extLst>
              <a:ext uri="{FF2B5EF4-FFF2-40B4-BE49-F238E27FC236}">
                <a16:creationId xmlns:a16="http://schemas.microsoft.com/office/drawing/2014/main" id="{0C0477FA-CD1C-496F-B153-DB06837162BA}"/>
              </a:ext>
            </a:extLst>
          </p:cNvPr>
          <p:cNvSpPr>
            <a:spLocks noGrp="1"/>
          </p:cNvSpPr>
          <p:nvPr>
            <p:ph type="subTitle" idx="1"/>
          </p:nvPr>
        </p:nvSpPr>
        <p:spPr>
          <a:xfrm>
            <a:off x="5402615" y="3225850"/>
            <a:ext cx="3447469" cy="1535222"/>
          </a:xfrm>
        </p:spPr>
        <p:txBody>
          <a:bodyPr/>
          <a:lstStyle/>
          <a:p>
            <a:pPr marL="0">
              <a:spcBef>
                <a:spcPts val="0"/>
              </a:spcBef>
            </a:pPr>
            <a:r>
              <a:rPr lang="nl-BE" sz="1200">
                <a:solidFill>
                  <a:srgbClr val="003366"/>
                </a:solidFill>
                <a:latin typeface="Calibri" panose="020F0502020204030204" pitchFamily="34" charset="0"/>
                <a:ea typeface="Calibri" panose="020F0502020204030204" pitchFamily="34" charset="0"/>
                <a:cs typeface="Calibri" panose="020F0502020204030204" pitchFamily="34" charset="0"/>
              </a:rPr>
              <a:t>Datum:</a:t>
            </a:r>
          </a:p>
          <a:p>
            <a:pPr marL="0">
              <a:spcBef>
                <a:spcPts val="0"/>
              </a:spcBef>
            </a:pPr>
            <a:r>
              <a:rPr lang="nl-BE" sz="1200">
                <a:solidFill>
                  <a:srgbClr val="003366"/>
                </a:solidFill>
                <a:latin typeface="Calibri" panose="020F0502020204030204" pitchFamily="34" charset="0"/>
                <a:ea typeface="Calibri" panose="020F0502020204030204" pitchFamily="34" charset="0"/>
                <a:cs typeface="Calibri" panose="020F0502020204030204" pitchFamily="34" charset="0"/>
              </a:rPr>
              <a:t>Aanwezigheid:</a:t>
            </a:r>
          </a:p>
        </p:txBody>
      </p:sp>
    </p:spTree>
    <p:extLst>
      <p:ext uri="{BB962C8B-B14F-4D97-AF65-F5344CB8AC3E}">
        <p14:creationId xmlns:p14="http://schemas.microsoft.com/office/powerpoint/2010/main" val="1542437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10</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156342269"/>
              </p:ext>
            </p:extLst>
          </p:nvPr>
        </p:nvGraphicFramePr>
        <p:xfrm>
          <a:off x="149299" y="955963"/>
          <a:ext cx="8781642" cy="2849735"/>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Documentatie</a:t>
                      </a:r>
                    </a:p>
                  </a:txBody>
                  <a:tcPr/>
                </a:tc>
                <a:extLst>
                  <a:ext uri="{0D108BD9-81ED-4DB2-BD59-A6C34878D82A}">
                    <a16:rowId xmlns:a16="http://schemas.microsoft.com/office/drawing/2014/main" val="2106850564"/>
                  </a:ext>
                </a:extLst>
              </a:tr>
              <a:tr h="289612">
                <a:tc rowSpan="5">
                  <a:txBody>
                    <a:bodyPr/>
                    <a:lstStyle/>
                    <a:p>
                      <a:r>
                        <a:rPr lang="nl-BE" sz="1100"/>
                        <a:t>11</a:t>
                      </a:r>
                    </a:p>
                  </a:txBody>
                  <a:tcPr/>
                </a:tc>
                <a:tc rowSpan="5">
                  <a:txBody>
                    <a:bodyPr/>
                    <a:lstStyle/>
                    <a:p>
                      <a:pPr algn="l"/>
                      <a:r>
                        <a:rPr kumimoji="0" lang="nl-BE" sz="1100" b="0">
                          <a:solidFill>
                            <a:schemeClr val="dk1"/>
                          </a:solidFill>
                          <a:effectLst/>
                          <a:latin typeface="+mn-lt"/>
                          <a:ea typeface="+mn-ea"/>
                          <a:cs typeface="+mn-cs"/>
                        </a:rPr>
                        <a:t>Verrichtingen met betrekking tot specifieke verplichtingen in het kader van het WVV tijdens het boekjaar of gepland voor het afsluiten van het boekjaar</a:t>
                      </a:r>
                    </a:p>
                  </a:txBody>
                  <a:tcPr/>
                </a:tc>
                <a:tc>
                  <a:txBody>
                    <a:bodyPr/>
                    <a:lstStyle/>
                    <a:p>
                      <a:r>
                        <a:rPr kumimoji="0" lang="nl-BE" sz="1100">
                          <a:solidFill>
                            <a:schemeClr val="dk1"/>
                          </a:solidFill>
                          <a:effectLst/>
                          <a:latin typeface="+mn-lt"/>
                          <a:ea typeface="+mn-ea"/>
                          <a:cs typeface="+mn-cs"/>
                        </a:rPr>
                        <a:t>Belangenconflict</a:t>
                      </a:r>
                    </a:p>
                  </a:txBody>
                  <a:tcPr/>
                </a:tc>
                <a:tc>
                  <a:txBody>
                    <a:bodyPr/>
                    <a:lstStyle/>
                    <a:p>
                      <a:endParaRPr lang="fr-BE" sz="1100" dirty="0"/>
                    </a:p>
                  </a:txBody>
                  <a:tcPr/>
                </a:tc>
                <a:extLst>
                  <a:ext uri="{0D108BD9-81ED-4DB2-BD59-A6C34878D82A}">
                    <a16:rowId xmlns:a16="http://schemas.microsoft.com/office/drawing/2014/main" val="2156956885"/>
                  </a:ext>
                </a:extLst>
              </a:tr>
              <a:tr h="285258">
                <a:tc vMerge="1">
                  <a:txBody>
                    <a:bodyPr/>
                    <a:lstStyle/>
                    <a:p>
                      <a:endParaRPr lang="fr-BE" sz="1100" dirty="0"/>
                    </a:p>
                  </a:txBody>
                  <a:tcPr/>
                </a:tc>
                <a:tc vMerge="1">
                  <a:txBody>
                    <a:bodyPr/>
                    <a:lstStyle/>
                    <a:p>
                      <a:pPr algn="l" rtl="0"/>
                      <a:endParaRPr lang="fr-BE" sz="1100" dirty="0"/>
                    </a:p>
                  </a:txBody>
                  <a:tcPr/>
                </a:tc>
                <a:tc>
                  <a:txBody>
                    <a:bodyPr/>
                    <a:lstStyle/>
                    <a:p>
                      <a:r>
                        <a:rPr kumimoji="0" lang="nl-BE" sz="1100">
                          <a:solidFill>
                            <a:schemeClr val="dk1"/>
                          </a:solidFill>
                          <a:effectLst/>
                          <a:latin typeface="+mn-lt"/>
                          <a:ea typeface="+mn-ea"/>
                          <a:cs typeface="+mn-cs"/>
                        </a:rPr>
                        <a:t>Inbreng in natura / quasi-inbreng</a:t>
                      </a:r>
                    </a:p>
                  </a:txBody>
                  <a:tcPr/>
                </a:tc>
                <a:tc>
                  <a:txBody>
                    <a:bodyPr/>
                    <a:lstStyle/>
                    <a:p>
                      <a:endParaRPr lang="fr-BE" sz="1100" dirty="0"/>
                    </a:p>
                  </a:txBody>
                  <a:tcPr/>
                </a:tc>
                <a:extLst>
                  <a:ext uri="{0D108BD9-81ED-4DB2-BD59-A6C34878D82A}">
                    <a16:rowId xmlns:a16="http://schemas.microsoft.com/office/drawing/2014/main" val="2213090958"/>
                  </a:ext>
                </a:extLst>
              </a:tr>
              <a:tr h="287383">
                <a:tc vMerge="1">
                  <a:txBody>
                    <a:bodyPr/>
                    <a:lstStyle/>
                    <a:p>
                      <a:endParaRPr lang="fr-BE" sz="1100" dirty="0"/>
                    </a:p>
                  </a:txBody>
                  <a:tcPr/>
                </a:tc>
                <a:tc vMerge="1">
                  <a:txBody>
                    <a:bodyPr/>
                    <a:lstStyle/>
                    <a:p>
                      <a:pPr algn="l" rtl="0"/>
                      <a:endParaRPr lang="fr-BE" sz="1100" dirty="0"/>
                    </a:p>
                  </a:txBody>
                  <a:tcPr/>
                </a:tc>
                <a:tc>
                  <a:txBody>
                    <a:bodyPr/>
                    <a:lstStyle/>
                    <a:p>
                      <a:r>
                        <a:rPr kumimoji="0" lang="nl-BE" sz="1100">
                          <a:solidFill>
                            <a:schemeClr val="dk1"/>
                          </a:solidFill>
                          <a:effectLst/>
                          <a:latin typeface="+mn-lt"/>
                          <a:ea typeface="+mn-ea"/>
                          <a:cs typeface="+mn-cs"/>
                        </a:rPr>
                        <a:t>Fusie / splitsing</a:t>
                      </a:r>
                    </a:p>
                  </a:txBody>
                  <a:tcPr/>
                </a:tc>
                <a:tc>
                  <a:txBody>
                    <a:bodyPr/>
                    <a:lstStyle/>
                    <a:p>
                      <a:endParaRPr lang="fr-BE" sz="1100" dirty="0"/>
                    </a:p>
                  </a:txBody>
                  <a:tcPr/>
                </a:tc>
                <a:extLst>
                  <a:ext uri="{0D108BD9-81ED-4DB2-BD59-A6C34878D82A}">
                    <a16:rowId xmlns:a16="http://schemas.microsoft.com/office/drawing/2014/main" val="3002013960"/>
                  </a:ext>
                </a:extLst>
              </a:tr>
              <a:tr h="254725">
                <a:tc vMerge="1">
                  <a:txBody>
                    <a:bodyPr/>
                    <a:lstStyle/>
                    <a:p>
                      <a:endParaRPr lang="fr-BE" sz="1100" dirty="0"/>
                    </a:p>
                  </a:txBody>
                  <a:tcPr/>
                </a:tc>
                <a:tc vMerge="1">
                  <a:txBody>
                    <a:bodyPr/>
                    <a:lstStyle/>
                    <a:p>
                      <a:pPr algn="l" rtl="0"/>
                      <a:endParaRPr lang="fr-BE" sz="1100" dirty="0"/>
                    </a:p>
                  </a:txBody>
                  <a:tcPr/>
                </a:tc>
                <a:tc>
                  <a:txBody>
                    <a:bodyPr/>
                    <a:lstStyle/>
                    <a:p>
                      <a:r>
                        <a:rPr kumimoji="0" lang="nl-BE" sz="1100">
                          <a:solidFill>
                            <a:schemeClr val="dk1"/>
                          </a:solidFill>
                          <a:effectLst/>
                          <a:latin typeface="+mn-lt"/>
                          <a:ea typeface="+mn-ea"/>
                          <a:cs typeface="+mn-cs"/>
                        </a:rPr>
                        <a:t>Interimdividenden</a:t>
                      </a:r>
                    </a:p>
                  </a:txBody>
                  <a:tcPr/>
                </a:tc>
                <a:tc>
                  <a:txBody>
                    <a:bodyPr/>
                    <a:lstStyle/>
                    <a:p>
                      <a:endParaRPr lang="fr-BE" sz="1100" dirty="0"/>
                    </a:p>
                  </a:txBody>
                  <a:tcPr/>
                </a:tc>
                <a:extLst>
                  <a:ext uri="{0D108BD9-81ED-4DB2-BD59-A6C34878D82A}">
                    <a16:rowId xmlns:a16="http://schemas.microsoft.com/office/drawing/2014/main" val="1325573462"/>
                  </a:ext>
                </a:extLst>
              </a:tr>
              <a:tr h="254725">
                <a:tc vMerge="1">
                  <a:txBody>
                    <a:bodyPr/>
                    <a:lstStyle/>
                    <a:p>
                      <a:endParaRPr lang="fr-BE" sz="1100" dirty="0"/>
                    </a:p>
                  </a:txBody>
                  <a:tcPr/>
                </a:tc>
                <a:tc vMerge="1">
                  <a:txBody>
                    <a:bodyPr/>
                    <a:lstStyle/>
                    <a:p>
                      <a:pPr algn="l" rtl="0"/>
                      <a:endParaRPr lang="fr-BE" sz="1100" dirty="0"/>
                    </a:p>
                  </a:txBody>
                  <a:tcPr/>
                </a:tc>
                <a:tc>
                  <a:txBody>
                    <a:bodyPr/>
                    <a:lstStyle/>
                    <a:p>
                      <a:r>
                        <a:rPr lang="nl-BE" sz="1100"/>
                        <a:t>Overige </a:t>
                      </a:r>
                    </a:p>
                  </a:txBody>
                  <a:tcPr/>
                </a:tc>
                <a:tc>
                  <a:txBody>
                    <a:bodyPr/>
                    <a:lstStyle/>
                    <a:p>
                      <a:endParaRPr lang="fr-BE" sz="1100" dirty="0"/>
                    </a:p>
                  </a:txBody>
                  <a:tcPr/>
                </a:tc>
                <a:extLst>
                  <a:ext uri="{0D108BD9-81ED-4DB2-BD59-A6C34878D82A}">
                    <a16:rowId xmlns:a16="http://schemas.microsoft.com/office/drawing/2014/main" val="218996519"/>
                  </a:ext>
                </a:extLst>
              </a:tr>
              <a:tr h="254725">
                <a:tc rowSpan="3">
                  <a:txBody>
                    <a:bodyPr/>
                    <a:lstStyle/>
                    <a:p>
                      <a:r>
                        <a:rPr lang="nl-BE" sz="1100"/>
                        <a:t>12</a:t>
                      </a:r>
                    </a:p>
                  </a:txBody>
                  <a:tcPr/>
                </a:tc>
                <a:tc rowSpan="3">
                  <a:txBody>
                    <a:bodyPr/>
                    <a:lstStyle/>
                    <a:p>
                      <a:pPr algn="l"/>
                      <a:r>
                        <a:rPr lang="nl-BE" sz="1100"/>
                        <a:t>Sociale wetgeving</a:t>
                      </a:r>
                    </a:p>
                  </a:txBody>
                  <a:tcPr/>
                </a:tc>
                <a:tc>
                  <a:txBody>
                    <a:bodyPr/>
                    <a:lstStyle/>
                    <a:p>
                      <a:r>
                        <a:rPr lang="nl-BE" sz="1100"/>
                        <a:t>Paritaire comités</a:t>
                      </a:r>
                    </a:p>
                  </a:txBody>
                  <a:tcPr/>
                </a:tc>
                <a:tc>
                  <a:txBody>
                    <a:bodyPr/>
                    <a:lstStyle/>
                    <a:p>
                      <a:endParaRPr lang="fr-BE" sz="1100" dirty="0"/>
                    </a:p>
                  </a:txBody>
                  <a:tcPr/>
                </a:tc>
                <a:extLst>
                  <a:ext uri="{0D108BD9-81ED-4DB2-BD59-A6C34878D82A}">
                    <a16:rowId xmlns:a16="http://schemas.microsoft.com/office/drawing/2014/main" val="4017949667"/>
                  </a:ext>
                </a:extLst>
              </a:tr>
              <a:tr h="254725">
                <a:tc vMerge="1">
                  <a:txBody>
                    <a:bodyPr/>
                    <a:lstStyle/>
                    <a:p>
                      <a:endParaRPr lang="fr-BE" sz="1100" dirty="0"/>
                    </a:p>
                  </a:txBody>
                  <a:tcPr/>
                </a:tc>
                <a:tc vMerge="1">
                  <a:txBody>
                    <a:bodyPr/>
                    <a:lstStyle/>
                    <a:p>
                      <a:pPr algn="l" rtl="0"/>
                      <a:endParaRPr lang="fr-BE" sz="1100" dirty="0"/>
                    </a:p>
                  </a:txBody>
                  <a:tcPr/>
                </a:tc>
                <a:tc>
                  <a:txBody>
                    <a:bodyPr/>
                    <a:lstStyle/>
                    <a:p>
                      <a:r>
                        <a:rPr lang="nl-BE" sz="1100"/>
                        <a:t>Specifieke bijdragen</a:t>
                      </a:r>
                    </a:p>
                  </a:txBody>
                  <a:tcPr/>
                </a:tc>
                <a:tc>
                  <a:txBody>
                    <a:bodyPr/>
                    <a:lstStyle/>
                    <a:p>
                      <a:endParaRPr lang="fr-BE" sz="1100" dirty="0"/>
                    </a:p>
                  </a:txBody>
                  <a:tcPr/>
                </a:tc>
                <a:extLst>
                  <a:ext uri="{0D108BD9-81ED-4DB2-BD59-A6C34878D82A}">
                    <a16:rowId xmlns:a16="http://schemas.microsoft.com/office/drawing/2014/main" val="1073741258"/>
                  </a:ext>
                </a:extLst>
              </a:tr>
              <a:tr h="254725">
                <a:tc vMerge="1">
                  <a:txBody>
                    <a:bodyPr/>
                    <a:lstStyle/>
                    <a:p>
                      <a:endParaRPr lang="fr-BE" sz="1100" dirty="0"/>
                    </a:p>
                  </a:txBody>
                  <a:tcPr/>
                </a:tc>
                <a:tc vMerge="1">
                  <a:txBody>
                    <a:bodyPr/>
                    <a:lstStyle/>
                    <a:p>
                      <a:pPr algn="l" rtl="0"/>
                      <a:endParaRPr lang="fr-BE" sz="1100" dirty="0"/>
                    </a:p>
                  </a:txBody>
                  <a:tcPr/>
                </a:tc>
                <a:tc>
                  <a:txBody>
                    <a:bodyPr/>
                    <a:lstStyle/>
                    <a:p>
                      <a:r>
                        <a:rPr lang="nl-BE" sz="1100"/>
                        <a:t>Pensioenverplichting</a:t>
                      </a:r>
                    </a:p>
                  </a:txBody>
                  <a:tcPr/>
                </a:tc>
                <a:tc>
                  <a:txBody>
                    <a:bodyPr/>
                    <a:lstStyle/>
                    <a:p>
                      <a:endParaRPr lang="fr-BE" sz="1100" dirty="0"/>
                    </a:p>
                  </a:txBody>
                  <a:tcPr/>
                </a:tc>
                <a:extLst>
                  <a:ext uri="{0D108BD9-81ED-4DB2-BD59-A6C34878D82A}">
                    <a16:rowId xmlns:a16="http://schemas.microsoft.com/office/drawing/2014/main" val="913487652"/>
                  </a:ext>
                </a:extLst>
              </a:tr>
              <a:tr h="254725">
                <a:tc>
                  <a:txBody>
                    <a:bodyPr/>
                    <a:lstStyle/>
                    <a:p>
                      <a:r>
                        <a:rPr lang="nl-BE" sz="1100"/>
                        <a:t>13</a:t>
                      </a:r>
                    </a:p>
                  </a:txBody>
                  <a:tcPr/>
                </a:tc>
                <a:tc>
                  <a:txBody>
                    <a:bodyPr/>
                    <a:lstStyle/>
                    <a:p>
                      <a:pPr algn="l"/>
                      <a:r>
                        <a:rPr lang="nl-BE" sz="1100"/>
                        <a:t>AML / UBO</a:t>
                      </a:r>
                    </a:p>
                  </a:txBody>
                  <a:tcPr/>
                </a:tc>
                <a:tc>
                  <a:txBody>
                    <a:bodyPr/>
                    <a:lstStyle/>
                    <a:p>
                      <a:r>
                        <a:rPr lang="nl-BE" sz="1100"/>
                        <a:t>Jaarlijkse actualisering</a:t>
                      </a:r>
                    </a:p>
                  </a:txBody>
                  <a:tcPr/>
                </a:tc>
                <a:tc>
                  <a:txBody>
                    <a:bodyPr/>
                    <a:lstStyle/>
                    <a:p>
                      <a:endParaRPr lang="fr-BE" sz="1100" dirty="0"/>
                    </a:p>
                  </a:txBody>
                  <a:tcPr/>
                </a:tc>
                <a:extLst>
                  <a:ext uri="{0D108BD9-81ED-4DB2-BD59-A6C34878D82A}">
                    <a16:rowId xmlns:a16="http://schemas.microsoft.com/office/drawing/2014/main" val="884920216"/>
                  </a:ext>
                </a:extLst>
              </a:tr>
            </a:tbl>
          </a:graphicData>
        </a:graphic>
      </p:graphicFrame>
      <p:sp>
        <p:nvSpPr>
          <p:cNvPr id="7" name="Title 6">
            <a:extLst>
              <a:ext uri="{FF2B5EF4-FFF2-40B4-BE49-F238E27FC236}">
                <a16:creationId xmlns:a16="http://schemas.microsoft.com/office/drawing/2014/main" id="{E6A27286-32AC-ADC3-32C4-0A7373529685}"/>
              </a:ext>
            </a:extLst>
          </p:cNvPr>
          <p:cNvSpPr>
            <a:spLocks noGrp="1"/>
          </p:cNvSpPr>
          <p:nvPr>
            <p:ph type="title"/>
          </p:nvPr>
        </p:nvSpPr>
        <p:spPr>
          <a:xfrm>
            <a:off x="628650" y="128183"/>
            <a:ext cx="7886700" cy="993775"/>
          </a:xfrm>
        </p:spPr>
        <p:txBody>
          <a:bodyPr>
            <a:noAutofit/>
          </a:bodyPr>
          <a:lstStyle/>
          <a:p>
            <a:pPr algn="ctr"/>
            <a:r>
              <a:rPr lang="nl-BE" sz="2400"/>
              <a:t>Toepasselijke regelgeving die van invloed kan zijn op de financiële overzichten</a:t>
            </a:r>
          </a:p>
        </p:txBody>
      </p:sp>
    </p:spTree>
    <p:extLst>
      <p:ext uri="{BB962C8B-B14F-4D97-AF65-F5344CB8AC3E}">
        <p14:creationId xmlns:p14="http://schemas.microsoft.com/office/powerpoint/2010/main" val="415202163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11</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110846113"/>
              </p:ext>
            </p:extLst>
          </p:nvPr>
        </p:nvGraphicFramePr>
        <p:xfrm>
          <a:off x="149299" y="946181"/>
          <a:ext cx="8781642" cy="2789796"/>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Documentatie</a:t>
                      </a:r>
                    </a:p>
                  </a:txBody>
                  <a:tcPr/>
                </a:tc>
                <a:extLst>
                  <a:ext uri="{0D108BD9-81ED-4DB2-BD59-A6C34878D82A}">
                    <a16:rowId xmlns:a16="http://schemas.microsoft.com/office/drawing/2014/main" val="2106850564"/>
                  </a:ext>
                </a:extLst>
              </a:tr>
              <a:tr h="531275">
                <a:tc rowSpan="7">
                  <a:txBody>
                    <a:bodyPr/>
                    <a:lstStyle/>
                    <a:p>
                      <a:r>
                        <a:rPr lang="nl-BE" sz="1100"/>
                        <a:t>14</a:t>
                      </a:r>
                    </a:p>
                  </a:txBody>
                  <a:tcPr/>
                </a:tc>
                <a:tc rowSpan="7">
                  <a:txBody>
                    <a:bodyPr/>
                    <a:lstStyle/>
                    <a:p>
                      <a:pPr algn="l"/>
                      <a:r>
                        <a:rPr kumimoji="0" lang="nl-BE" sz="1100" b="0">
                          <a:solidFill>
                            <a:schemeClr val="dk1"/>
                          </a:solidFill>
                          <a:effectLst/>
                          <a:latin typeface="+mn-lt"/>
                          <a:ea typeface="+mn-ea"/>
                          <a:cs typeface="+mn-cs"/>
                        </a:rPr>
                        <a:t>Specifieke regelgevingen</a:t>
                      </a:r>
                    </a:p>
                  </a:txBody>
                  <a:tcPr/>
                </a:tc>
                <a:tc>
                  <a:txBody>
                    <a:bodyPr/>
                    <a:lstStyle/>
                    <a:p>
                      <a:r>
                        <a:rPr lang="nl-BE" sz="1100" dirty="0"/>
                        <a:t>Overheidsopdrachten: </a:t>
                      </a:r>
                    </a:p>
                    <a:p>
                      <a:r>
                        <a:rPr lang="nl-BE" sz="1100" dirty="0"/>
                        <a:t>Belgische / EU / Andere regelgeving</a:t>
                      </a:r>
                    </a:p>
                  </a:txBody>
                  <a:tcPr/>
                </a:tc>
                <a:tc>
                  <a:txBody>
                    <a:bodyPr/>
                    <a:lstStyle/>
                    <a:p>
                      <a:endParaRPr lang="fr-BE" sz="1100" dirty="0"/>
                    </a:p>
                  </a:txBody>
                  <a:tcPr/>
                </a:tc>
                <a:extLst>
                  <a:ext uri="{0D108BD9-81ED-4DB2-BD59-A6C34878D82A}">
                    <a16:rowId xmlns:a16="http://schemas.microsoft.com/office/drawing/2014/main" val="2156956885"/>
                  </a:ext>
                </a:extLst>
              </a:tr>
              <a:tr h="313509">
                <a:tc vMerge="1">
                  <a:txBody>
                    <a:bodyPr/>
                    <a:lstStyle/>
                    <a:p>
                      <a:endParaRPr lang="fr-BE" sz="1100" dirty="0"/>
                    </a:p>
                  </a:txBody>
                  <a:tcPr/>
                </a:tc>
                <a:tc vMerge="1">
                  <a:txBody>
                    <a:bodyPr/>
                    <a:lstStyle/>
                    <a:p>
                      <a:pPr algn="l" rtl="0"/>
                      <a:endParaRPr lang="fr-BE" sz="1100" b="0" dirty="0"/>
                    </a:p>
                  </a:txBody>
                  <a:tcPr/>
                </a:tc>
                <a:tc>
                  <a:txBody>
                    <a:bodyPr/>
                    <a:lstStyle/>
                    <a:p>
                      <a:r>
                        <a:rPr lang="nl-BE" sz="1100"/>
                        <a:t>Omgevingsvergunningen</a:t>
                      </a:r>
                    </a:p>
                  </a:txBody>
                  <a:tcPr/>
                </a:tc>
                <a:tc>
                  <a:txBody>
                    <a:bodyPr/>
                    <a:lstStyle/>
                    <a:p>
                      <a:endParaRPr lang="fr-BE" sz="1100" dirty="0"/>
                    </a:p>
                  </a:txBody>
                  <a:tcPr/>
                </a:tc>
                <a:extLst>
                  <a:ext uri="{0D108BD9-81ED-4DB2-BD59-A6C34878D82A}">
                    <a16:rowId xmlns:a16="http://schemas.microsoft.com/office/drawing/2014/main" val="1211684705"/>
                  </a:ext>
                </a:extLst>
              </a:tr>
              <a:tr h="306977">
                <a:tc vMerge="1">
                  <a:txBody>
                    <a:bodyPr/>
                    <a:lstStyle/>
                    <a:p>
                      <a:endParaRPr lang="fr-BE" sz="1100" dirty="0"/>
                    </a:p>
                  </a:txBody>
                  <a:tcPr/>
                </a:tc>
                <a:tc vMerge="1">
                  <a:txBody>
                    <a:bodyPr/>
                    <a:lstStyle/>
                    <a:p>
                      <a:pPr algn="l" rtl="0"/>
                      <a:endParaRPr lang="fr-BE" sz="1100" b="0" dirty="0"/>
                    </a:p>
                  </a:txBody>
                  <a:tcPr/>
                </a:tc>
                <a:tc>
                  <a:txBody>
                    <a:bodyPr/>
                    <a:lstStyle/>
                    <a:p>
                      <a:r>
                        <a:rPr lang="nl-BE" sz="1100"/>
                        <a:t>Exploitatievergunning </a:t>
                      </a:r>
                    </a:p>
                  </a:txBody>
                  <a:tcPr/>
                </a:tc>
                <a:tc>
                  <a:txBody>
                    <a:bodyPr/>
                    <a:lstStyle/>
                    <a:p>
                      <a:endParaRPr lang="fr-BE" sz="1100" dirty="0"/>
                    </a:p>
                  </a:txBody>
                  <a:tcPr/>
                </a:tc>
                <a:extLst>
                  <a:ext uri="{0D108BD9-81ED-4DB2-BD59-A6C34878D82A}">
                    <a16:rowId xmlns:a16="http://schemas.microsoft.com/office/drawing/2014/main" val="1954888792"/>
                  </a:ext>
                </a:extLst>
              </a:tr>
              <a:tr h="313508">
                <a:tc vMerge="1">
                  <a:txBody>
                    <a:bodyPr/>
                    <a:lstStyle/>
                    <a:p>
                      <a:endParaRPr lang="fr-BE" sz="1100" dirty="0"/>
                    </a:p>
                  </a:txBody>
                  <a:tcPr/>
                </a:tc>
                <a:tc vMerge="1">
                  <a:txBody>
                    <a:bodyPr/>
                    <a:lstStyle/>
                    <a:p>
                      <a:pPr algn="l" rtl="0"/>
                      <a:endParaRPr lang="fr-BE" sz="1100" b="0" dirty="0"/>
                    </a:p>
                  </a:txBody>
                  <a:tcPr/>
                </a:tc>
                <a:tc>
                  <a:txBody>
                    <a:bodyPr/>
                    <a:lstStyle/>
                    <a:p>
                      <a:r>
                        <a:rPr lang="nl-BE" sz="1100" dirty="0"/>
                        <a:t>Sanering van de sites</a:t>
                      </a:r>
                    </a:p>
                  </a:txBody>
                  <a:tcPr/>
                </a:tc>
                <a:tc>
                  <a:txBody>
                    <a:bodyPr/>
                    <a:lstStyle/>
                    <a:p>
                      <a:endParaRPr lang="fr-BE" sz="1100" dirty="0"/>
                    </a:p>
                  </a:txBody>
                  <a:tcPr/>
                </a:tc>
                <a:extLst>
                  <a:ext uri="{0D108BD9-81ED-4DB2-BD59-A6C34878D82A}">
                    <a16:rowId xmlns:a16="http://schemas.microsoft.com/office/drawing/2014/main" val="3704194602"/>
                  </a:ext>
                </a:extLst>
              </a:tr>
              <a:tr h="303697">
                <a:tc vMerge="1">
                  <a:txBody>
                    <a:bodyPr/>
                    <a:lstStyle/>
                    <a:p>
                      <a:endParaRPr lang="fr-BE" sz="1100" dirty="0"/>
                    </a:p>
                  </a:txBody>
                  <a:tcPr/>
                </a:tc>
                <a:tc vMerge="1">
                  <a:txBody>
                    <a:bodyPr/>
                    <a:lstStyle/>
                    <a:p>
                      <a:pPr algn="l" rtl="0"/>
                      <a:endParaRPr lang="fr-BE" sz="1100" b="0" dirty="0"/>
                    </a:p>
                  </a:txBody>
                  <a:tcPr/>
                </a:tc>
                <a:tc>
                  <a:txBody>
                    <a:bodyPr/>
                    <a:lstStyle/>
                    <a:p>
                      <a:r>
                        <a:rPr lang="nl-BE" sz="1100" dirty="0"/>
                        <a:t>Dossier verrekenprijzen </a:t>
                      </a:r>
                    </a:p>
                  </a:txBody>
                  <a:tcPr/>
                </a:tc>
                <a:tc>
                  <a:txBody>
                    <a:bodyPr/>
                    <a:lstStyle/>
                    <a:p>
                      <a:endParaRPr lang="fr-BE" sz="1100" dirty="0"/>
                    </a:p>
                  </a:txBody>
                  <a:tcPr/>
                </a:tc>
                <a:extLst>
                  <a:ext uri="{0D108BD9-81ED-4DB2-BD59-A6C34878D82A}">
                    <a16:rowId xmlns:a16="http://schemas.microsoft.com/office/drawing/2014/main" val="506636807"/>
                  </a:ext>
                </a:extLst>
              </a:tr>
              <a:tr h="293914">
                <a:tc vMerge="1">
                  <a:txBody>
                    <a:bodyPr/>
                    <a:lstStyle/>
                    <a:p>
                      <a:endParaRPr lang="fr-BE" sz="1100" dirty="0"/>
                    </a:p>
                  </a:txBody>
                  <a:tcPr/>
                </a:tc>
                <a:tc vMerge="1">
                  <a:txBody>
                    <a:bodyPr/>
                    <a:lstStyle/>
                    <a:p>
                      <a:pPr algn="l" rtl="0"/>
                      <a:endParaRPr lang="fr-BE" sz="1100" b="0" dirty="0"/>
                    </a:p>
                  </a:txBody>
                  <a:tcPr/>
                </a:tc>
                <a:tc>
                  <a:txBody>
                    <a:bodyPr/>
                    <a:lstStyle/>
                    <a:p>
                      <a:r>
                        <a:rPr lang="nl-BE" sz="1100"/>
                        <a:t>Verwerking van de persoonsgegevens</a:t>
                      </a:r>
                    </a:p>
                  </a:txBody>
                  <a:tcPr/>
                </a:tc>
                <a:tc>
                  <a:txBody>
                    <a:bodyPr/>
                    <a:lstStyle/>
                    <a:p>
                      <a:endParaRPr lang="fr-BE" sz="1100" dirty="0"/>
                    </a:p>
                  </a:txBody>
                  <a:tcPr/>
                </a:tc>
                <a:extLst>
                  <a:ext uri="{0D108BD9-81ED-4DB2-BD59-A6C34878D82A}">
                    <a16:rowId xmlns:a16="http://schemas.microsoft.com/office/drawing/2014/main" val="1705732444"/>
                  </a:ext>
                </a:extLst>
              </a:tr>
              <a:tr h="293914">
                <a:tc vMerge="1">
                  <a:txBody>
                    <a:bodyPr/>
                    <a:lstStyle/>
                    <a:p>
                      <a:endParaRPr lang="fr-BE" sz="1100" dirty="0"/>
                    </a:p>
                  </a:txBody>
                  <a:tcPr/>
                </a:tc>
                <a:tc vMerge="1">
                  <a:txBody>
                    <a:bodyPr/>
                    <a:lstStyle/>
                    <a:p>
                      <a:pPr algn="l" rtl="0"/>
                      <a:endParaRPr lang="fr-BE" sz="1100" b="0" dirty="0"/>
                    </a:p>
                  </a:txBody>
                  <a:tcPr/>
                </a:tc>
                <a:tc>
                  <a:txBody>
                    <a:bodyPr/>
                    <a:lstStyle/>
                    <a:p>
                      <a:r>
                        <a:rPr lang="nl-BE" sz="1100"/>
                        <a:t>Overige </a:t>
                      </a:r>
                    </a:p>
                  </a:txBody>
                  <a:tcPr/>
                </a:tc>
                <a:tc>
                  <a:txBody>
                    <a:bodyPr/>
                    <a:lstStyle/>
                    <a:p>
                      <a:endParaRPr lang="fr-BE" sz="1100" dirty="0"/>
                    </a:p>
                  </a:txBody>
                  <a:tcPr/>
                </a:tc>
                <a:extLst>
                  <a:ext uri="{0D108BD9-81ED-4DB2-BD59-A6C34878D82A}">
                    <a16:rowId xmlns:a16="http://schemas.microsoft.com/office/drawing/2014/main" val="494956371"/>
                  </a:ext>
                </a:extLst>
              </a:tr>
            </a:tbl>
          </a:graphicData>
        </a:graphic>
      </p:graphicFrame>
      <p:sp>
        <p:nvSpPr>
          <p:cNvPr id="8" name="Title 6">
            <a:extLst>
              <a:ext uri="{FF2B5EF4-FFF2-40B4-BE49-F238E27FC236}">
                <a16:creationId xmlns:a16="http://schemas.microsoft.com/office/drawing/2014/main" id="{64161DE7-216B-B9AF-6A08-4C850C37C56D}"/>
              </a:ext>
            </a:extLst>
          </p:cNvPr>
          <p:cNvSpPr>
            <a:spLocks noGrp="1"/>
          </p:cNvSpPr>
          <p:nvPr>
            <p:ph type="title"/>
          </p:nvPr>
        </p:nvSpPr>
        <p:spPr>
          <a:xfrm>
            <a:off x="628650" y="128183"/>
            <a:ext cx="7886700" cy="993775"/>
          </a:xfrm>
        </p:spPr>
        <p:txBody>
          <a:bodyPr>
            <a:noAutofit/>
          </a:bodyPr>
          <a:lstStyle/>
          <a:p>
            <a:pPr algn="ctr"/>
            <a:r>
              <a:rPr lang="nl-BE" sz="2400"/>
              <a:t>Toepasselijke regelgeving die van invloed kan zijn op de financiële overzichten</a:t>
            </a:r>
          </a:p>
        </p:txBody>
      </p:sp>
    </p:spTree>
    <p:extLst>
      <p:ext uri="{BB962C8B-B14F-4D97-AF65-F5344CB8AC3E}">
        <p14:creationId xmlns:p14="http://schemas.microsoft.com/office/powerpoint/2010/main" val="318273423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12</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2917131995"/>
              </p:ext>
            </p:extLst>
          </p:nvPr>
        </p:nvGraphicFramePr>
        <p:xfrm>
          <a:off x="181179" y="937289"/>
          <a:ext cx="8781642" cy="1789362"/>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 </a:t>
                      </a:r>
                    </a:p>
                  </a:txBody>
                  <a:tcPr/>
                </a:tc>
                <a:tc>
                  <a:txBody>
                    <a:bodyPr/>
                    <a:lstStyle/>
                    <a:p>
                      <a:r>
                        <a:rPr lang="nl-BE" sz="1100"/>
                        <a:t>Thema’s</a:t>
                      </a:r>
                    </a:p>
                  </a:txBody>
                  <a:tcPr/>
                </a:tc>
                <a:tc>
                  <a:txBody>
                    <a:bodyPr/>
                    <a:lstStyle/>
                    <a:p>
                      <a:r>
                        <a:rPr lang="nl-BE" sz="1100"/>
                        <a:t>Beschrijving </a:t>
                      </a:r>
                    </a:p>
                  </a:txBody>
                  <a:tcPr/>
                </a:tc>
                <a:tc>
                  <a:txBody>
                    <a:bodyPr/>
                    <a:lstStyle/>
                    <a:p>
                      <a:r>
                        <a:rPr lang="nl-BE" sz="1100"/>
                        <a:t>Conclusies</a:t>
                      </a:r>
                    </a:p>
                  </a:txBody>
                  <a:tcPr/>
                </a:tc>
                <a:extLst>
                  <a:ext uri="{0D108BD9-81ED-4DB2-BD59-A6C34878D82A}">
                    <a16:rowId xmlns:a16="http://schemas.microsoft.com/office/drawing/2014/main" val="2106850564"/>
                  </a:ext>
                </a:extLst>
              </a:tr>
              <a:tr h="369890">
                <a:tc>
                  <a:txBody>
                    <a:bodyPr/>
                    <a:lstStyle/>
                    <a:p>
                      <a:r>
                        <a:rPr lang="nl-BE" sz="1100"/>
                        <a:t>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100">
                          <a:solidFill>
                            <a:schemeClr val="dk1"/>
                          </a:solidFill>
                          <a:effectLst/>
                          <a:latin typeface="+mn-lt"/>
                          <a:ea typeface="+mn-ea"/>
                          <a:cs typeface="+mn-cs"/>
                        </a:rPr>
                        <a:t>Werden gevallen van niet-naleving van de wetgeving geïdentificeerd door het management?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100">
                          <a:solidFill>
                            <a:schemeClr val="dk1"/>
                          </a:solidFill>
                          <a:effectLst/>
                          <a:latin typeface="+mn-lt"/>
                          <a:ea typeface="+mn-ea"/>
                          <a:cs typeface="+mn-cs"/>
                        </a:rPr>
                        <a:t>Zo ja, wat was de financiële impact?</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r h="369890">
                <a:tc>
                  <a:txBody>
                    <a:bodyPr/>
                    <a:lstStyle/>
                    <a:p>
                      <a:r>
                        <a:rPr lang="nl-BE" sz="1100"/>
                        <a:t>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100" dirty="0">
                          <a:solidFill>
                            <a:schemeClr val="dk1"/>
                          </a:solidFill>
                          <a:effectLst/>
                          <a:latin typeface="+mn-lt"/>
                          <a:ea typeface="+mn-ea"/>
                          <a:cs typeface="+mn-cs"/>
                        </a:rPr>
                        <a:t>Moeten deze gevallen het voorwerp uitmaken van een </a:t>
                      </a:r>
                      <a:r>
                        <a:rPr lang="nl-NL" sz="1100" dirty="0">
                          <a:solidFill>
                            <a:schemeClr val="dk1"/>
                          </a:solidFill>
                          <a:effectLst/>
                          <a:latin typeface="+mn-lt"/>
                          <a:ea typeface="+mn-ea"/>
                          <a:cs typeface="+mn-cs"/>
                        </a:rPr>
                        <a:t>vermelding in het tweede deel van ons verslag</a:t>
                      </a:r>
                      <a:r>
                        <a:rPr lang="nl-BE" sz="1100" dirty="0">
                          <a:solidFill>
                            <a:schemeClr val="dk1"/>
                          </a:solidFill>
                          <a:effectLst/>
                          <a:latin typeface="+mn-lt"/>
                          <a:ea typeface="+mn-ea"/>
                          <a:cs typeface="+mn-cs"/>
                        </a:rPr>
                        <a:t>?</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1853032477"/>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nl-BE" sz="2400" dirty="0"/>
              <a:t>ISA 250 (herzien) – het in aanmerking nemen van wetgeving </a:t>
            </a:r>
          </a:p>
        </p:txBody>
      </p:sp>
    </p:spTree>
    <p:extLst>
      <p:ext uri="{BB962C8B-B14F-4D97-AF65-F5344CB8AC3E}">
        <p14:creationId xmlns:p14="http://schemas.microsoft.com/office/powerpoint/2010/main" val="141712429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13</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675139327"/>
              </p:ext>
            </p:extLst>
          </p:nvPr>
        </p:nvGraphicFramePr>
        <p:xfrm>
          <a:off x="149299" y="955963"/>
          <a:ext cx="8781642" cy="2810442"/>
        </p:xfrm>
        <a:graphic>
          <a:graphicData uri="http://schemas.openxmlformats.org/drawingml/2006/table">
            <a:tbl>
              <a:tblPr firstRow="1" bandRow="1">
                <a:tableStyleId>{5C22544A-7EE6-4342-B048-85BDC9FD1C3A}</a:tableStyleId>
              </a:tblPr>
              <a:tblGrid>
                <a:gridCol w="386278">
                  <a:extLst>
                    <a:ext uri="{9D8B030D-6E8A-4147-A177-3AD203B41FA5}">
                      <a16:colId xmlns:a16="http://schemas.microsoft.com/office/drawing/2014/main" val="4241261406"/>
                    </a:ext>
                  </a:extLst>
                </a:gridCol>
                <a:gridCol w="2573056">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Documentatie</a:t>
                      </a:r>
                    </a:p>
                  </a:txBody>
                  <a:tcPr/>
                </a:tc>
                <a:extLst>
                  <a:ext uri="{0D108BD9-81ED-4DB2-BD59-A6C34878D82A}">
                    <a16:rowId xmlns:a16="http://schemas.microsoft.com/office/drawing/2014/main" val="2106850564"/>
                  </a:ext>
                </a:extLst>
              </a:tr>
              <a:tr h="283081">
                <a:tc>
                  <a:txBody>
                    <a:bodyPr/>
                    <a:lstStyle/>
                    <a:p>
                      <a:r>
                        <a:rPr lang="nl-BE" sz="1100"/>
                        <a:t>1</a:t>
                      </a:r>
                    </a:p>
                  </a:txBody>
                  <a:tcPr/>
                </a:tc>
                <a:tc>
                  <a:txBody>
                    <a:bodyPr/>
                    <a:lstStyle/>
                    <a:p>
                      <a:pPr algn="l"/>
                      <a:r>
                        <a:rPr lang="nl-BE" sz="1100"/>
                        <a:t>Welke maatregelen heeft het management genomen om verbonden partijen te identificeren?</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2156956885"/>
                  </a:ext>
                </a:extLst>
              </a:tr>
              <a:tr h="300445">
                <a:tc>
                  <a:txBody>
                    <a:bodyPr/>
                    <a:lstStyle/>
                    <a:p>
                      <a:r>
                        <a:rPr lang="nl-BE" sz="1100"/>
                        <a:t>2</a:t>
                      </a:r>
                    </a:p>
                  </a:txBody>
                  <a:tcPr/>
                </a:tc>
                <a:tc>
                  <a:txBody>
                    <a:bodyPr/>
                    <a:lstStyle/>
                    <a:p>
                      <a:r>
                        <a:rPr lang="nl-BE" sz="1100" dirty="0"/>
                        <a:t>Zijn </a:t>
                      </a:r>
                      <a:r>
                        <a:rPr lang="nl-BE" sz="1100" dirty="0" err="1"/>
                        <a:t>intragroepsverrichtingen</a:t>
                      </a:r>
                      <a:r>
                        <a:rPr lang="nl-BE" sz="1100" dirty="0"/>
                        <a:t> gebaseerd op overeenkomsten?</a:t>
                      </a:r>
                    </a:p>
                  </a:txBody>
                  <a:tcPr/>
                </a:tc>
                <a:tc>
                  <a:txBody>
                    <a:bodyPr/>
                    <a:lstStyle/>
                    <a:p>
                      <a:r>
                        <a:rPr lang="nl-BE" sz="1100" dirty="0" err="1"/>
                        <a:t>Herfacturaties</a:t>
                      </a:r>
                      <a:r>
                        <a:rPr lang="nl-BE" sz="1100" dirty="0"/>
                        <a:t> tussen verbonden partijen</a:t>
                      </a:r>
                    </a:p>
                    <a:p>
                      <a:r>
                        <a:rPr lang="nl-BE" sz="1100" dirty="0"/>
                        <a:t>Leningen en voorschotten / </a:t>
                      </a:r>
                      <a:r>
                        <a:rPr lang="nl-BE" sz="1100" i="1" dirty="0"/>
                        <a:t>cashpooling</a:t>
                      </a:r>
                    </a:p>
                    <a:p>
                      <a:r>
                        <a:rPr lang="nl-BE" sz="1100" dirty="0"/>
                        <a:t>Overige </a:t>
                      </a:r>
                    </a:p>
                  </a:txBody>
                  <a:tcPr/>
                </a:tc>
                <a:tc>
                  <a:txBody>
                    <a:bodyPr/>
                    <a:lstStyle/>
                    <a:p>
                      <a:endParaRPr lang="fr-BE" sz="1100" dirty="0"/>
                    </a:p>
                  </a:txBody>
                  <a:tcPr/>
                </a:tc>
                <a:extLst>
                  <a:ext uri="{0D108BD9-81ED-4DB2-BD59-A6C34878D82A}">
                    <a16:rowId xmlns:a16="http://schemas.microsoft.com/office/drawing/2014/main" val="2598572521"/>
                  </a:ext>
                </a:extLst>
              </a:tr>
              <a:tr h="300445">
                <a:tc>
                  <a:txBody>
                    <a:bodyPr/>
                    <a:lstStyle/>
                    <a:p>
                      <a:r>
                        <a:rPr lang="nl-BE" sz="1100"/>
                        <a:t>3</a:t>
                      </a:r>
                    </a:p>
                  </a:txBody>
                  <a:tcPr/>
                </a:tc>
                <a:tc>
                  <a:txBody>
                    <a:bodyPr/>
                    <a:lstStyle/>
                    <a:p>
                      <a:r>
                        <a:rPr lang="nl-BE" sz="1100" dirty="0"/>
                        <a:t>Rechtvaardigt de omvang van de groep een dossier verrekenprijzen?</a:t>
                      </a:r>
                    </a:p>
                  </a:txBody>
                  <a:tcPr/>
                </a:tc>
                <a:tc>
                  <a:txBody>
                    <a:bodyPr/>
                    <a:lstStyle/>
                    <a:p>
                      <a:r>
                        <a:rPr lang="nl-BE" sz="1100" dirty="0"/>
                        <a:t>Beschrijvend dossier</a:t>
                      </a:r>
                    </a:p>
                    <a:p>
                      <a:r>
                        <a:rPr lang="nl-BE" sz="1100" dirty="0"/>
                        <a:t>Landenrapport</a:t>
                      </a:r>
                    </a:p>
                    <a:p>
                      <a:r>
                        <a:rPr lang="nl-BE" sz="1100" dirty="0"/>
                        <a:t>Master file</a:t>
                      </a:r>
                    </a:p>
                    <a:p>
                      <a:r>
                        <a:rPr lang="nl-BE" sz="1100" dirty="0" err="1"/>
                        <a:t>Local</a:t>
                      </a:r>
                      <a:r>
                        <a:rPr lang="nl-BE" sz="1100" dirty="0"/>
                        <a:t> file</a:t>
                      </a:r>
                    </a:p>
                  </a:txBody>
                  <a:tcPr/>
                </a:tc>
                <a:tc>
                  <a:txBody>
                    <a:bodyPr/>
                    <a:lstStyle/>
                    <a:p>
                      <a:endParaRPr lang="fr-BE" sz="1100" dirty="0"/>
                    </a:p>
                  </a:txBody>
                  <a:tcPr/>
                </a:tc>
                <a:extLst>
                  <a:ext uri="{0D108BD9-81ED-4DB2-BD59-A6C34878D82A}">
                    <a16:rowId xmlns:a16="http://schemas.microsoft.com/office/drawing/2014/main" val="58652565"/>
                  </a:ext>
                </a:extLst>
              </a:tr>
              <a:tr h="300445">
                <a:tc>
                  <a:txBody>
                    <a:bodyPr/>
                    <a:lstStyle/>
                    <a:p>
                      <a:r>
                        <a:rPr lang="nl-BE" sz="1100"/>
                        <a:t>4</a:t>
                      </a:r>
                    </a:p>
                  </a:txBody>
                  <a:tcPr/>
                </a:tc>
                <a:tc>
                  <a:txBody>
                    <a:bodyPr/>
                    <a:lstStyle/>
                    <a:p>
                      <a:r>
                        <a:rPr lang="nl-BE" sz="1100"/>
                        <a:t>Waren er veranderingen in de loop van het boekjaar?</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1684898493"/>
                  </a:ext>
                </a:extLst>
              </a:tr>
            </a:tbl>
          </a:graphicData>
        </a:graphic>
      </p:graphicFrame>
      <p:sp>
        <p:nvSpPr>
          <p:cNvPr id="6" name="Title 5">
            <a:extLst>
              <a:ext uri="{FF2B5EF4-FFF2-40B4-BE49-F238E27FC236}">
                <a16:creationId xmlns:a16="http://schemas.microsoft.com/office/drawing/2014/main" id="{8FF6D921-F846-AA4F-E1A1-A79D9507E9AD}"/>
              </a:ext>
            </a:extLst>
          </p:cNvPr>
          <p:cNvSpPr>
            <a:spLocks noGrp="1"/>
          </p:cNvSpPr>
          <p:nvPr>
            <p:ph type="title"/>
          </p:nvPr>
        </p:nvSpPr>
        <p:spPr/>
        <p:txBody>
          <a:bodyPr>
            <a:normAutofit/>
          </a:bodyPr>
          <a:lstStyle/>
          <a:p>
            <a:r>
              <a:rPr lang="nl-BE" sz="2400"/>
              <a:t>ISA 550 – verbonden partijen</a:t>
            </a:r>
          </a:p>
        </p:txBody>
      </p:sp>
    </p:spTree>
    <p:extLst>
      <p:ext uri="{BB962C8B-B14F-4D97-AF65-F5344CB8AC3E}">
        <p14:creationId xmlns:p14="http://schemas.microsoft.com/office/powerpoint/2010/main" val="342021022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14</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924881066"/>
              </p:ext>
            </p:extLst>
          </p:nvPr>
        </p:nvGraphicFramePr>
        <p:xfrm>
          <a:off x="181179" y="748098"/>
          <a:ext cx="8781642" cy="4730682"/>
        </p:xfrm>
        <a:graphic>
          <a:graphicData uri="http://schemas.openxmlformats.org/drawingml/2006/table">
            <a:tbl>
              <a:tblPr firstRow="1" bandRow="1">
                <a:tableStyleId>{5C22544A-7EE6-4342-B048-85BDC9FD1C3A}</a:tableStyleId>
              </a:tblPr>
              <a:tblGrid>
                <a:gridCol w="320964">
                  <a:extLst>
                    <a:ext uri="{9D8B030D-6E8A-4147-A177-3AD203B41FA5}">
                      <a16:colId xmlns:a16="http://schemas.microsoft.com/office/drawing/2014/main" val="4241261406"/>
                    </a:ext>
                  </a:extLst>
                </a:gridCol>
                <a:gridCol w="2638370">
                  <a:extLst>
                    <a:ext uri="{9D8B030D-6E8A-4147-A177-3AD203B41FA5}">
                      <a16:colId xmlns:a16="http://schemas.microsoft.com/office/drawing/2014/main" val="230574239"/>
                    </a:ext>
                  </a:extLst>
                </a:gridCol>
                <a:gridCol w="2978451">
                  <a:extLst>
                    <a:ext uri="{9D8B030D-6E8A-4147-A177-3AD203B41FA5}">
                      <a16:colId xmlns:a16="http://schemas.microsoft.com/office/drawing/2014/main" val="2747404352"/>
                    </a:ext>
                  </a:extLst>
                </a:gridCol>
                <a:gridCol w="2843857">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Documentatie </a:t>
                      </a:r>
                    </a:p>
                  </a:txBody>
                  <a:tcPr/>
                </a:tc>
                <a:extLst>
                  <a:ext uri="{0D108BD9-81ED-4DB2-BD59-A6C34878D82A}">
                    <a16:rowId xmlns:a16="http://schemas.microsoft.com/office/drawing/2014/main" val="2106850564"/>
                  </a:ext>
                </a:extLst>
              </a:tr>
              <a:tr h="425457">
                <a:tc>
                  <a:txBody>
                    <a:bodyPr/>
                    <a:lstStyle/>
                    <a:p>
                      <a:r>
                        <a:rPr lang="nl-BE" sz="1100"/>
                        <a:t>1</a:t>
                      </a:r>
                    </a:p>
                  </a:txBody>
                  <a:tcPr/>
                </a:tc>
                <a:tc>
                  <a:txBody>
                    <a:bodyPr/>
                    <a:lstStyle/>
                    <a:p>
                      <a:pPr algn="l"/>
                      <a:r>
                        <a:rPr lang="nl-BE" sz="1100"/>
                        <a:t>Het verwerven van inzicht in de groep en zijn groepsonderdelen</a:t>
                      </a:r>
                    </a:p>
                  </a:txBody>
                  <a:tcPr/>
                </a:tc>
                <a:tc>
                  <a:txBody>
                    <a:bodyPr/>
                    <a:lstStyle/>
                    <a:p>
                      <a:pPr marL="0" indent="0" algn="l" defTabSz="914400" rtl="0" eaLnBrk="1" latinLnBrk="0" hangingPunct="1">
                        <a:buFont typeface="Arial" panose="020B0604020202020204" pitchFamily="34" charset="0"/>
                        <a:buNone/>
                      </a:pPr>
                      <a:r>
                        <a:rPr kumimoji="0" lang="nl-BE" sz="1100">
                          <a:solidFill>
                            <a:schemeClr val="tx1"/>
                          </a:solidFill>
                          <a:effectLst/>
                          <a:latin typeface="+mn-lt"/>
                          <a:ea typeface="+mn-ea"/>
                          <a:cs typeface="+mn-cs"/>
                        </a:rPr>
                        <a:t>Deelnemingen / consortium</a:t>
                      </a:r>
                    </a:p>
                    <a:p>
                      <a:pPr marL="171450" indent="-171450" algn="l" defTabSz="914400" rtl="0" eaLnBrk="1" latinLnBrk="0" hangingPunct="1">
                        <a:buFont typeface="Arial" panose="020B0604020202020204" pitchFamily="34" charset="0"/>
                        <a:buChar char="•"/>
                      </a:pPr>
                      <a:endParaRPr lang="fr-BE" sz="1100" dirty="0">
                        <a:solidFill>
                          <a:schemeClr val="tx1"/>
                        </a:solidFill>
                      </a:endParaRPr>
                    </a:p>
                  </a:txBody>
                  <a:tcPr/>
                </a:tc>
                <a:tc>
                  <a:txBody>
                    <a:bodyPr/>
                    <a:lstStyle/>
                    <a:p>
                      <a:endParaRPr lang="fr-BE" sz="1100" dirty="0"/>
                    </a:p>
                  </a:txBody>
                  <a:tcPr/>
                </a:tc>
                <a:extLst>
                  <a:ext uri="{0D108BD9-81ED-4DB2-BD59-A6C34878D82A}">
                    <a16:rowId xmlns:a16="http://schemas.microsoft.com/office/drawing/2014/main" val="2156956885"/>
                  </a:ext>
                </a:extLst>
              </a:tr>
              <a:tr h="612192">
                <a:tc>
                  <a:txBody>
                    <a:bodyPr/>
                    <a:lstStyle/>
                    <a:p>
                      <a:r>
                        <a:rPr lang="nl-BE" sz="1100"/>
                        <a:t>2</a:t>
                      </a:r>
                    </a:p>
                  </a:txBody>
                  <a:tcPr/>
                </a:tc>
                <a:tc>
                  <a:txBody>
                    <a:bodyPr/>
                    <a:lstStyle/>
                    <a:p>
                      <a:r>
                        <a:rPr lang="nl-BE" sz="1100"/>
                        <a:t>Het verwerven van inzicht in de omgeving</a:t>
                      </a:r>
                    </a:p>
                  </a:txBody>
                  <a:tcPr/>
                </a:tc>
                <a:tc>
                  <a:txBody>
                    <a:bodyPr/>
                    <a:lstStyle/>
                    <a:p>
                      <a:pPr marL="171450" indent="-171450" algn="l" defTabSz="914400" rtl="0" eaLnBrk="1" latinLnBrk="0" hangingPunct="1">
                        <a:buFont typeface="Arial" panose="020B0604020202020204" pitchFamily="34" charset="0"/>
                        <a:buChar char="•"/>
                      </a:pPr>
                      <a:r>
                        <a:rPr lang="nl-BE" sz="1100"/>
                        <a:t>Interne beheersingsmaatregelen geldend voor de groep als geheel</a:t>
                      </a:r>
                    </a:p>
                    <a:p>
                      <a:pPr marL="171450" indent="-171450" algn="l" defTabSz="914400" rtl="0" eaLnBrk="1" latinLnBrk="0" hangingPunct="1">
                        <a:buFont typeface="Arial" panose="020B0604020202020204" pitchFamily="34" charset="0"/>
                        <a:buChar char="•"/>
                      </a:pPr>
                      <a:r>
                        <a:rPr lang="nl-BE" sz="1100"/>
                        <a:t>Consolidatieproces inclusief instructies van het management op groepsniveau aan de groepsonderdelen</a:t>
                      </a:r>
                    </a:p>
                    <a:p>
                      <a:pPr marL="171450" indent="-171450" algn="l" defTabSz="914400" rtl="0" eaLnBrk="1" latinLnBrk="0" hangingPunct="1">
                        <a:buFont typeface="Arial" panose="020B0604020202020204" pitchFamily="34" charset="0"/>
                        <a:buChar char="•"/>
                      </a:pPr>
                      <a:r>
                        <a:rPr lang="nl-BE" sz="1100"/>
                        <a:t>Operationele stromen tussen groepsonderdelen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BE" sz="1100">
                          <a:solidFill>
                            <a:schemeClr val="tx1"/>
                          </a:solidFill>
                          <a:effectLst/>
                          <a:latin typeface="+mn-lt"/>
                          <a:ea typeface="+mn-ea"/>
                          <a:cs typeface="+mn-cs"/>
                        </a:rPr>
                        <a:t>Frauderisico-inschatting, kennis van werkelijke of vermeende fraude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BE" sz="1100">
                          <a:solidFill>
                            <a:schemeClr val="tx1"/>
                          </a:solidFill>
                          <a:effectLst/>
                          <a:latin typeface="+mn-lt"/>
                          <a:ea typeface="+mn-ea"/>
                          <a:cs typeface="+mn-cs"/>
                        </a:rPr>
                        <a:t>Identificatie van de belangrijke groepsonderdelen</a:t>
                      </a:r>
                    </a:p>
                  </a:txBody>
                  <a:tcPr/>
                </a:tc>
                <a:tc>
                  <a:txBody>
                    <a:bodyPr/>
                    <a:lstStyle/>
                    <a:p>
                      <a:endParaRPr lang="fr-BE" sz="1100" dirty="0"/>
                    </a:p>
                  </a:txBody>
                  <a:tcPr/>
                </a:tc>
                <a:extLst>
                  <a:ext uri="{0D108BD9-81ED-4DB2-BD59-A6C34878D82A}">
                    <a16:rowId xmlns:a16="http://schemas.microsoft.com/office/drawing/2014/main" val="2598572521"/>
                  </a:ext>
                </a:extLst>
              </a:tr>
              <a:tr h="612192">
                <a:tc>
                  <a:txBody>
                    <a:bodyPr/>
                    <a:lstStyle/>
                    <a:p>
                      <a:r>
                        <a:rPr lang="nl-BE" sz="110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1100" dirty="0">
                          <a:solidFill>
                            <a:schemeClr val="tx1"/>
                          </a:solidFill>
                          <a:effectLst/>
                          <a:latin typeface="+mn-lt"/>
                          <a:ea typeface="+mn-ea"/>
                          <a:cs typeface="+mn-cs"/>
                        </a:rPr>
                        <a:t>Identificatie van de auditors van de groepsonderdeel-entiteiten</a:t>
                      </a:r>
                    </a:p>
                    <a:p>
                      <a:endParaRPr lang="fr-BE" sz="1100" dirty="0"/>
                    </a:p>
                  </a:txBody>
                  <a:tcPr/>
                </a:tc>
                <a:tc>
                  <a:txBody>
                    <a:bodyPr/>
                    <a:lstStyle/>
                    <a:p>
                      <a:pPr marL="171450" indent="-171450">
                        <a:buFont typeface="Arial" panose="020B0604020202020204" pitchFamily="34" charset="0"/>
                        <a:buChar char="•"/>
                      </a:pPr>
                      <a:r>
                        <a:rPr lang="nl-BE" sz="1100" b="0" i="0" u="none" strike="noStrike" baseline="0" dirty="0">
                          <a:solidFill>
                            <a:schemeClr val="dk1"/>
                          </a:solidFill>
                          <a:latin typeface="+mn-lt"/>
                          <a:ea typeface="+mn-ea"/>
                          <a:cs typeface="+mn-cs"/>
                        </a:rPr>
                        <a:t>Het inzicht van de auditor in het groepsonderdeel en zijn vermogen om de ethische regels na te leven </a:t>
                      </a:r>
                    </a:p>
                    <a:p>
                      <a:pPr marL="171450" indent="-171450">
                        <a:buFont typeface="Arial" panose="020B0604020202020204" pitchFamily="34" charset="0"/>
                        <a:buChar char="•"/>
                      </a:pPr>
                      <a:r>
                        <a:rPr lang="nl-BE" sz="1100" b="0" i="0" u="none" strike="noStrike" baseline="0" dirty="0">
                          <a:solidFill>
                            <a:schemeClr val="dk1"/>
                          </a:solidFill>
                          <a:latin typeface="+mn-lt"/>
                          <a:ea typeface="+mn-ea"/>
                          <a:cs typeface="+mn-cs"/>
                        </a:rPr>
                        <a:t>Zijn beroepsvaardigheden</a:t>
                      </a:r>
                    </a:p>
                    <a:p>
                      <a:pPr marL="171450" indent="-171450">
                        <a:buFont typeface="Arial" panose="020B0604020202020204" pitchFamily="34" charset="0"/>
                        <a:buChar char="•"/>
                      </a:pPr>
                      <a:r>
                        <a:rPr lang="nl-BE" sz="1100" b="0" i="0" u="none" strike="noStrike" baseline="0" dirty="0">
                          <a:solidFill>
                            <a:schemeClr val="dk1"/>
                          </a:solidFill>
                          <a:latin typeface="+mn-lt"/>
                          <a:ea typeface="+mn-ea"/>
                          <a:cs typeface="+mn-cs"/>
                        </a:rPr>
                        <a:t>Betrokkenheid bij de werkzaamheden van de auditor van het groepsonderdeel voor zover dit nodig is om voldoende en geschikte controle-informatie te verkrijgen; </a:t>
                      </a:r>
                    </a:p>
                    <a:p>
                      <a:pPr marL="171450" indent="-171450">
                        <a:buFont typeface="Arial" panose="020B0604020202020204" pitchFamily="34" charset="0"/>
                        <a:buChar char="•"/>
                      </a:pPr>
                      <a:r>
                        <a:rPr lang="nl-BE" sz="1100" b="0" i="0" u="none" strike="noStrike" baseline="0" dirty="0">
                          <a:solidFill>
                            <a:schemeClr val="dk1"/>
                          </a:solidFill>
                          <a:latin typeface="+mn-lt"/>
                          <a:ea typeface="+mn-ea"/>
                          <a:cs typeface="+mn-cs"/>
                        </a:rPr>
                        <a:t>(d) Indien de auditor van het groepsonderdeel actief is in een gereguleerde omgeving waarin actief toezicht wordt gehouden op auditors</a:t>
                      </a:r>
                    </a:p>
                  </a:txBody>
                  <a:tcPr/>
                </a:tc>
                <a:tc>
                  <a:txBody>
                    <a:bodyPr/>
                    <a:lstStyle/>
                    <a:p>
                      <a:endParaRPr lang="fr-BE" sz="1100" dirty="0"/>
                    </a:p>
                  </a:txBody>
                  <a:tcPr/>
                </a:tc>
                <a:extLst>
                  <a:ext uri="{0D108BD9-81ED-4DB2-BD59-A6C34878D82A}">
                    <a16:rowId xmlns:a16="http://schemas.microsoft.com/office/drawing/2014/main" val="3305431641"/>
                  </a:ext>
                </a:extLst>
              </a:tr>
            </a:tbl>
          </a:graphicData>
        </a:graphic>
      </p:graphicFrame>
      <p:sp>
        <p:nvSpPr>
          <p:cNvPr id="6" name="Title 5">
            <a:extLst>
              <a:ext uri="{FF2B5EF4-FFF2-40B4-BE49-F238E27FC236}">
                <a16:creationId xmlns:a16="http://schemas.microsoft.com/office/drawing/2014/main" id="{281ED1B6-3585-4F55-4342-562649E8D2AE}"/>
              </a:ext>
            </a:extLst>
          </p:cNvPr>
          <p:cNvSpPr>
            <a:spLocks noGrp="1"/>
          </p:cNvSpPr>
          <p:nvPr>
            <p:ph type="title"/>
          </p:nvPr>
        </p:nvSpPr>
        <p:spPr>
          <a:xfrm>
            <a:off x="181179" y="-34139"/>
            <a:ext cx="8717882" cy="904244"/>
          </a:xfrm>
        </p:spPr>
        <p:txBody>
          <a:bodyPr>
            <a:normAutofit/>
          </a:bodyPr>
          <a:lstStyle/>
          <a:p>
            <a:r>
              <a:rPr lang="nl-BE" sz="2400" dirty="0"/>
              <a:t>ISA 600 – bijzondere overwegingen – controles van financiële overzichten van een groep</a:t>
            </a:r>
          </a:p>
        </p:txBody>
      </p:sp>
    </p:spTree>
    <p:extLst>
      <p:ext uri="{BB962C8B-B14F-4D97-AF65-F5344CB8AC3E}">
        <p14:creationId xmlns:p14="http://schemas.microsoft.com/office/powerpoint/2010/main" val="16426539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15</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888974078"/>
              </p:ext>
            </p:extLst>
          </p:nvPr>
        </p:nvGraphicFramePr>
        <p:xfrm>
          <a:off x="181179" y="992112"/>
          <a:ext cx="8781642" cy="1405002"/>
        </p:xfrm>
        <a:graphic>
          <a:graphicData uri="http://schemas.openxmlformats.org/drawingml/2006/table">
            <a:tbl>
              <a:tblPr firstRow="1" bandRow="1">
                <a:tableStyleId>{5C22544A-7EE6-4342-B048-85BDC9FD1C3A}</a:tableStyleId>
              </a:tblPr>
              <a:tblGrid>
                <a:gridCol w="320964">
                  <a:extLst>
                    <a:ext uri="{9D8B030D-6E8A-4147-A177-3AD203B41FA5}">
                      <a16:colId xmlns:a16="http://schemas.microsoft.com/office/drawing/2014/main" val="4241261406"/>
                    </a:ext>
                  </a:extLst>
                </a:gridCol>
                <a:gridCol w="2638370">
                  <a:extLst>
                    <a:ext uri="{9D8B030D-6E8A-4147-A177-3AD203B41FA5}">
                      <a16:colId xmlns:a16="http://schemas.microsoft.com/office/drawing/2014/main" val="230574239"/>
                    </a:ext>
                  </a:extLst>
                </a:gridCol>
                <a:gridCol w="2978451">
                  <a:extLst>
                    <a:ext uri="{9D8B030D-6E8A-4147-A177-3AD203B41FA5}">
                      <a16:colId xmlns:a16="http://schemas.microsoft.com/office/drawing/2014/main" val="2747404352"/>
                    </a:ext>
                  </a:extLst>
                </a:gridCol>
                <a:gridCol w="2843857">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Documentatie </a:t>
                      </a:r>
                    </a:p>
                  </a:txBody>
                  <a:tcPr/>
                </a:tc>
                <a:extLst>
                  <a:ext uri="{0D108BD9-81ED-4DB2-BD59-A6C34878D82A}">
                    <a16:rowId xmlns:a16="http://schemas.microsoft.com/office/drawing/2014/main" val="2106850564"/>
                  </a:ext>
                </a:extLst>
              </a:tr>
              <a:tr h="324000">
                <a:tc>
                  <a:txBody>
                    <a:bodyPr/>
                    <a:lstStyle/>
                    <a:p>
                      <a:r>
                        <a:rPr lang="nl-BE" sz="1100"/>
                        <a:t>4</a:t>
                      </a:r>
                    </a:p>
                  </a:txBody>
                  <a:tcPr/>
                </a:tc>
                <a:tc>
                  <a:txBody>
                    <a:bodyPr/>
                    <a:lstStyle/>
                    <a:p>
                      <a:pPr algn="l"/>
                      <a:r>
                        <a:rPr lang="nl-BE" sz="1100"/>
                        <a:t>Consolidatiemethodes</a:t>
                      </a:r>
                    </a:p>
                  </a:txBody>
                  <a:tcPr/>
                </a:tc>
                <a:tc>
                  <a:txBody>
                    <a:bodyPr/>
                    <a:lstStyle/>
                    <a:p>
                      <a:pPr marL="171450" indent="-171450" algn="l" defTabSz="914400" rtl="0" eaLnBrk="1" latinLnBrk="0" hangingPunct="1">
                        <a:buFont typeface="Arial" panose="020B0604020202020204" pitchFamily="34" charset="0"/>
                        <a:buChar char="•"/>
                      </a:pPr>
                      <a:endParaRPr lang="fr-BE" sz="1100" dirty="0">
                        <a:solidFill>
                          <a:schemeClr val="tx1"/>
                        </a:solidFill>
                      </a:endParaRPr>
                    </a:p>
                  </a:txBody>
                  <a:tcPr/>
                </a:tc>
                <a:tc>
                  <a:txBody>
                    <a:bodyPr/>
                    <a:lstStyle/>
                    <a:p>
                      <a:endParaRPr lang="fr-BE" sz="1100" dirty="0"/>
                    </a:p>
                  </a:txBody>
                  <a:tcPr/>
                </a:tc>
                <a:extLst>
                  <a:ext uri="{0D108BD9-81ED-4DB2-BD59-A6C34878D82A}">
                    <a16:rowId xmlns:a16="http://schemas.microsoft.com/office/drawing/2014/main" val="2156956885"/>
                  </a:ext>
                </a:extLst>
              </a:tr>
              <a:tr h="324000">
                <a:tc>
                  <a:txBody>
                    <a:bodyPr/>
                    <a:lstStyle/>
                    <a:p>
                      <a:r>
                        <a:rPr lang="nl-BE" sz="1100"/>
                        <a:t>5</a:t>
                      </a:r>
                    </a:p>
                  </a:txBody>
                  <a:tcPr/>
                </a:tc>
                <a:tc>
                  <a:txBody>
                    <a:bodyPr/>
                    <a:lstStyle/>
                    <a:p>
                      <a:r>
                        <a:rPr lang="nl-BE" sz="1100"/>
                        <a:t>Controle-instructies</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2598572521"/>
                  </a:ext>
                </a:extLst>
              </a:tr>
              <a:tr h="324000">
                <a:tc>
                  <a:txBody>
                    <a:bodyPr/>
                    <a:lstStyle/>
                    <a:p>
                      <a:r>
                        <a:rPr lang="nl-BE" sz="1100"/>
                        <a:t>6</a:t>
                      </a:r>
                    </a:p>
                  </a:txBody>
                  <a:tcPr/>
                </a:tc>
                <a:tc>
                  <a:txBody>
                    <a:bodyPr/>
                    <a:lstStyle/>
                    <a:p>
                      <a:r>
                        <a:rPr lang="nl-BE" sz="1100"/>
                        <a:t>Verslaggevingsplanning</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3129986062"/>
                  </a:ext>
                </a:extLst>
              </a:tr>
            </a:tbl>
          </a:graphicData>
        </a:graphic>
      </p:graphicFrame>
      <p:sp>
        <p:nvSpPr>
          <p:cNvPr id="6" name="Title 5">
            <a:extLst>
              <a:ext uri="{FF2B5EF4-FFF2-40B4-BE49-F238E27FC236}">
                <a16:creationId xmlns:a16="http://schemas.microsoft.com/office/drawing/2014/main" id="{281ED1B6-3585-4F55-4342-562649E8D2AE}"/>
              </a:ext>
            </a:extLst>
          </p:cNvPr>
          <p:cNvSpPr>
            <a:spLocks noGrp="1"/>
          </p:cNvSpPr>
          <p:nvPr>
            <p:ph type="title"/>
          </p:nvPr>
        </p:nvSpPr>
        <p:spPr>
          <a:xfrm>
            <a:off x="213059" y="128183"/>
            <a:ext cx="8717882" cy="993775"/>
          </a:xfrm>
        </p:spPr>
        <p:txBody>
          <a:bodyPr>
            <a:normAutofit/>
          </a:bodyPr>
          <a:lstStyle/>
          <a:p>
            <a:r>
              <a:rPr lang="nl-BE" sz="2400"/>
              <a:t>ISA 600 – bijzondere overwegingen – controles van financiële overzichten van een groep</a:t>
            </a:r>
          </a:p>
        </p:txBody>
      </p:sp>
    </p:spTree>
    <p:extLst>
      <p:ext uri="{BB962C8B-B14F-4D97-AF65-F5344CB8AC3E}">
        <p14:creationId xmlns:p14="http://schemas.microsoft.com/office/powerpoint/2010/main" val="391943518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16</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964046740"/>
              </p:ext>
            </p:extLst>
          </p:nvPr>
        </p:nvGraphicFramePr>
        <p:xfrm>
          <a:off x="149299" y="955963"/>
          <a:ext cx="8781642" cy="4008370"/>
        </p:xfrm>
        <a:graphic>
          <a:graphicData uri="http://schemas.openxmlformats.org/drawingml/2006/table">
            <a:tbl>
              <a:tblPr firstRow="1" bandRow="1">
                <a:tableStyleId>{5C22544A-7EE6-4342-B048-85BDC9FD1C3A}</a:tableStyleId>
              </a:tblPr>
              <a:tblGrid>
                <a:gridCol w="320964">
                  <a:extLst>
                    <a:ext uri="{9D8B030D-6E8A-4147-A177-3AD203B41FA5}">
                      <a16:colId xmlns:a16="http://schemas.microsoft.com/office/drawing/2014/main" val="4241261406"/>
                    </a:ext>
                  </a:extLst>
                </a:gridCol>
                <a:gridCol w="2638370">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Conclusies</a:t>
                      </a:r>
                    </a:p>
                  </a:txBody>
                  <a:tcPr/>
                </a:tc>
                <a:extLst>
                  <a:ext uri="{0D108BD9-81ED-4DB2-BD59-A6C34878D82A}">
                    <a16:rowId xmlns:a16="http://schemas.microsoft.com/office/drawing/2014/main" val="2106850564"/>
                  </a:ext>
                </a:extLst>
              </a:tr>
              <a:tr h="531275">
                <a:tc>
                  <a:txBody>
                    <a:bodyPr/>
                    <a:lstStyle/>
                    <a:p>
                      <a:r>
                        <a:rPr lang="nl-BE" sz="1100"/>
                        <a:t>1</a:t>
                      </a:r>
                    </a:p>
                  </a:txBody>
                  <a:tcPr/>
                </a:tc>
                <a:tc>
                  <a:txBody>
                    <a:bodyPr/>
                    <a:lstStyle/>
                    <a:p>
                      <a:pPr algn="l"/>
                      <a:r>
                        <a:rPr lang="nl-BE" sz="1100" dirty="0"/>
                        <a:t>Planning van de interne beheersingsmaatregelen </a:t>
                      </a:r>
                    </a:p>
                  </a:txBody>
                  <a:tcPr/>
                </a:tc>
                <a:tc>
                  <a:txBody>
                    <a:bodyPr/>
                    <a:lstStyle/>
                    <a:p>
                      <a:pPr>
                        <a:lnSpc>
                          <a:spcPct val="107000"/>
                        </a:lnSpc>
                        <a:spcAft>
                          <a:spcPts val="800"/>
                        </a:spcAft>
                      </a:pPr>
                      <a:r>
                        <a:rPr lang="nl-BE" sz="1100" dirty="0">
                          <a:effectLst/>
                          <a:latin typeface="Calibri" panose="020F0502020204030204" pitchFamily="34" charset="0"/>
                          <a:ea typeface="Calibri" panose="020F0502020204030204" pitchFamily="34" charset="0"/>
                          <a:cs typeface="Arial" panose="020B0604020202020204" pitchFamily="34" charset="0"/>
                        </a:rPr>
                        <a:t>een overzicht van de geplande reikwijdte en timing van de controle: de externe auditor moet aangeven hoe hij gepland heeft gebruik te maken van de werkzaamheden van de interne auditfunctie (na ontvangst van schriftelijke instemming verkregen van een bevoegde vertegenwoordiger van de entiteit)</a:t>
                      </a:r>
                    </a:p>
                  </a:txBody>
                  <a:tcPr/>
                </a:tc>
                <a:tc>
                  <a:txBody>
                    <a:bodyPr/>
                    <a:lstStyle/>
                    <a:p>
                      <a:endParaRPr lang="fr-BE" sz="1100" dirty="0"/>
                    </a:p>
                  </a:txBody>
                  <a:tcPr/>
                </a:tc>
                <a:extLst>
                  <a:ext uri="{0D108BD9-81ED-4DB2-BD59-A6C34878D82A}">
                    <a16:rowId xmlns:a16="http://schemas.microsoft.com/office/drawing/2014/main" val="2156956885"/>
                  </a:ext>
                </a:extLst>
              </a:tr>
              <a:tr h="612192">
                <a:tc>
                  <a:txBody>
                    <a:bodyPr/>
                    <a:lstStyle/>
                    <a:p>
                      <a:r>
                        <a:rPr lang="nl-BE" sz="1100"/>
                        <a:t>2</a:t>
                      </a:r>
                    </a:p>
                  </a:txBody>
                  <a:tcPr/>
                </a:tc>
                <a:tc>
                  <a:txBody>
                    <a:bodyPr/>
                    <a:lstStyle/>
                    <a:p>
                      <a:r>
                        <a:rPr lang="nl-BE" sz="1100"/>
                        <a:t>Vastgestelde tekortkomingen</a:t>
                      </a:r>
                    </a:p>
                  </a:txBody>
                  <a:tcPr/>
                </a:tc>
                <a:tc>
                  <a:txBody>
                    <a:bodyPr/>
                    <a:lstStyle/>
                    <a:p>
                      <a:pPr>
                        <a:lnSpc>
                          <a:spcPct val="107000"/>
                        </a:lnSpc>
                        <a:spcAft>
                          <a:spcPts val="800"/>
                        </a:spcAft>
                      </a:pPr>
                      <a:r>
                        <a:rPr lang="nl-BE" sz="1100" dirty="0">
                          <a:effectLst/>
                          <a:latin typeface="Calibri" panose="020F0502020204030204" pitchFamily="34" charset="0"/>
                          <a:ea typeface="Calibri" panose="020F0502020204030204" pitchFamily="34" charset="0"/>
                          <a:cs typeface="Arial" panose="020B0604020202020204" pitchFamily="34" charset="0"/>
                        </a:rPr>
                        <a:t>in het kader van interne controle (</a:t>
                      </a:r>
                      <a:r>
                        <a:rPr lang="nl-BE" sz="1100" i="1" dirty="0" err="1">
                          <a:effectLst/>
                          <a:latin typeface="Calibri" panose="020F0502020204030204" pitchFamily="34" charset="0"/>
                          <a:ea typeface="Calibri" panose="020F0502020204030204" pitchFamily="34" charset="0"/>
                          <a:cs typeface="Arial" panose="020B0604020202020204" pitchFamily="34" charset="0"/>
                        </a:rPr>
                        <a:t>internal</a:t>
                      </a:r>
                      <a:r>
                        <a:rPr lang="nl-BE" sz="1100" i="1" dirty="0">
                          <a:effectLst/>
                          <a:latin typeface="Calibri" panose="020F0502020204030204" pitchFamily="34" charset="0"/>
                          <a:ea typeface="Calibri" panose="020F0502020204030204" pitchFamily="34" charset="0"/>
                          <a:cs typeface="Arial" panose="020B0604020202020204" pitchFamily="34" charset="0"/>
                        </a:rPr>
                        <a:t> control </a:t>
                      </a:r>
                      <a:r>
                        <a:rPr lang="nl-BE" sz="1100" i="1" dirty="0" err="1">
                          <a:effectLst/>
                          <a:latin typeface="Calibri" panose="020F0502020204030204" pitchFamily="34" charset="0"/>
                          <a:ea typeface="Calibri" panose="020F0502020204030204" pitchFamily="34" charset="0"/>
                          <a:cs typeface="Arial" panose="020B0604020202020204" pitchFamily="34" charset="0"/>
                        </a:rPr>
                        <a:t>deficiencies</a:t>
                      </a:r>
                      <a:r>
                        <a:rPr lang="nl-BE" sz="1100" dirty="0">
                          <a:effectLst/>
                          <a:latin typeface="Calibri" panose="020F0502020204030204" pitchFamily="34" charset="0"/>
                          <a:ea typeface="Calibri" panose="020F0502020204030204" pitchFamily="34" charset="0"/>
                          <a:cs typeface="Arial" panose="020B0604020202020204" pitchFamily="34" charset="0"/>
                        </a:rPr>
                        <a:t>):</a:t>
                      </a:r>
                      <a:br>
                        <a:rPr lang="nl-BE" sz="1100" dirty="0">
                          <a:effectLst/>
                          <a:latin typeface="Calibri" panose="020F0502020204030204" pitchFamily="34" charset="0"/>
                          <a:ea typeface="Calibri" panose="020F0502020204030204" pitchFamily="34" charset="0"/>
                          <a:cs typeface="Arial" panose="020B0604020202020204" pitchFamily="34" charset="0"/>
                        </a:rPr>
                      </a:br>
                      <a:r>
                        <a:rPr lang="nl-BE" sz="1100" dirty="0">
                          <a:effectLst/>
                          <a:latin typeface="Calibri" panose="020F0502020204030204" pitchFamily="34" charset="0"/>
                          <a:ea typeface="Calibri" panose="020F0502020204030204" pitchFamily="34" charset="0"/>
                          <a:cs typeface="Arial" panose="020B0604020202020204" pitchFamily="34" charset="0"/>
                        </a:rPr>
                        <a:t>wanneer de organisatorische positie en relevante beleidslijnen en procedures van de interne auditfunctie niet op adequate wijze de objectiviteit van de interne auditors ondersteunen;</a:t>
                      </a:r>
                      <a:br>
                        <a:rPr lang="nl-BE" sz="1100" dirty="0">
                          <a:effectLst/>
                          <a:latin typeface="Calibri" panose="020F0502020204030204" pitchFamily="34" charset="0"/>
                          <a:ea typeface="Calibri" panose="020F0502020204030204" pitchFamily="34" charset="0"/>
                          <a:cs typeface="Arial" panose="020B0604020202020204" pitchFamily="34" charset="0"/>
                        </a:rPr>
                      </a:br>
                      <a:r>
                        <a:rPr lang="nl-BE" sz="1100" dirty="0">
                          <a:effectLst/>
                          <a:latin typeface="Calibri" panose="020F0502020204030204" pitchFamily="34" charset="0"/>
                          <a:ea typeface="Calibri" panose="020F0502020204030204" pitchFamily="34" charset="0"/>
                          <a:cs typeface="Arial" panose="020B0604020202020204" pitchFamily="34" charset="0"/>
                        </a:rPr>
                        <a:t>wanneer de interne auditfunctie aan voldoende competentie ontbreekt;</a:t>
                      </a:r>
                      <a:br>
                        <a:rPr lang="nl-BE" sz="1100" dirty="0">
                          <a:effectLst/>
                          <a:latin typeface="Calibri" panose="020F0502020204030204" pitchFamily="34" charset="0"/>
                          <a:ea typeface="Calibri" panose="020F0502020204030204" pitchFamily="34" charset="0"/>
                          <a:cs typeface="Arial" panose="020B0604020202020204" pitchFamily="34" charset="0"/>
                        </a:rPr>
                      </a:br>
                      <a:r>
                        <a:rPr lang="nl-BE" sz="1100" dirty="0">
                          <a:effectLst/>
                          <a:latin typeface="Calibri" panose="020F0502020204030204" pitchFamily="34" charset="0"/>
                          <a:ea typeface="Calibri" panose="020F0502020204030204" pitchFamily="34" charset="0"/>
                          <a:cs typeface="Arial" panose="020B0604020202020204" pitchFamily="34" charset="0"/>
                        </a:rPr>
                        <a:t>wanneer de interne auditfunctie geen systematische en gedisciplineerde benadering hanteert, inclusief kwaliteitsbeheersing</a:t>
                      </a:r>
                    </a:p>
                  </a:txBody>
                  <a:tcPr/>
                </a:tc>
                <a:tc>
                  <a:txBody>
                    <a:bodyPr/>
                    <a:lstStyle/>
                    <a:p>
                      <a:endParaRPr lang="fr-BE" sz="1100" dirty="0"/>
                    </a:p>
                  </a:txBody>
                  <a:tcPr/>
                </a:tc>
                <a:extLst>
                  <a:ext uri="{0D108BD9-81ED-4DB2-BD59-A6C34878D82A}">
                    <a16:rowId xmlns:a16="http://schemas.microsoft.com/office/drawing/2014/main" val="2598572521"/>
                  </a:ext>
                </a:extLst>
              </a:tr>
            </a:tbl>
          </a:graphicData>
        </a:graphic>
      </p:graphicFrame>
      <p:sp>
        <p:nvSpPr>
          <p:cNvPr id="6" name="Title 5">
            <a:extLst>
              <a:ext uri="{FF2B5EF4-FFF2-40B4-BE49-F238E27FC236}">
                <a16:creationId xmlns:a16="http://schemas.microsoft.com/office/drawing/2014/main" id="{EFA947A1-CA29-8428-81AD-B48AD4601C56}"/>
              </a:ext>
            </a:extLst>
          </p:cNvPr>
          <p:cNvSpPr>
            <a:spLocks noGrp="1"/>
          </p:cNvSpPr>
          <p:nvPr>
            <p:ph type="title"/>
          </p:nvPr>
        </p:nvSpPr>
        <p:spPr/>
        <p:txBody>
          <a:bodyPr>
            <a:normAutofit/>
          </a:bodyPr>
          <a:lstStyle/>
          <a:p>
            <a:r>
              <a:rPr lang="nl-BE" sz="2400" dirty="0"/>
              <a:t>ISA 610 (herzien) – gebruikmaken van de werkzaamheden van interne auditors</a:t>
            </a:r>
          </a:p>
        </p:txBody>
      </p:sp>
    </p:spTree>
    <p:extLst>
      <p:ext uri="{BB962C8B-B14F-4D97-AF65-F5344CB8AC3E}">
        <p14:creationId xmlns:p14="http://schemas.microsoft.com/office/powerpoint/2010/main" val="237608520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17</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95554425"/>
              </p:ext>
            </p:extLst>
          </p:nvPr>
        </p:nvGraphicFramePr>
        <p:xfrm>
          <a:off x="149299" y="955963"/>
          <a:ext cx="8781642" cy="3709602"/>
        </p:xfrm>
        <a:graphic>
          <a:graphicData uri="http://schemas.openxmlformats.org/drawingml/2006/table">
            <a:tbl>
              <a:tblPr firstRow="1" bandRow="1">
                <a:tableStyleId>{5C22544A-7EE6-4342-B048-85BDC9FD1C3A}</a:tableStyleId>
              </a:tblPr>
              <a:tblGrid>
                <a:gridCol w="386278">
                  <a:extLst>
                    <a:ext uri="{9D8B030D-6E8A-4147-A177-3AD203B41FA5}">
                      <a16:colId xmlns:a16="http://schemas.microsoft.com/office/drawing/2014/main" val="4241261406"/>
                    </a:ext>
                  </a:extLst>
                </a:gridCol>
                <a:gridCol w="2573056">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Conclusies</a:t>
                      </a:r>
                    </a:p>
                  </a:txBody>
                  <a:tcPr/>
                </a:tc>
                <a:extLst>
                  <a:ext uri="{0D108BD9-81ED-4DB2-BD59-A6C34878D82A}">
                    <a16:rowId xmlns:a16="http://schemas.microsoft.com/office/drawing/2014/main" val="2106850564"/>
                  </a:ext>
                </a:extLst>
              </a:tr>
              <a:tr h="531275">
                <a:tc>
                  <a:txBody>
                    <a:bodyPr/>
                    <a:lstStyle/>
                    <a:p>
                      <a:r>
                        <a:rPr lang="nl-BE" sz="1100"/>
                        <a:t>1</a:t>
                      </a:r>
                    </a:p>
                  </a:txBody>
                  <a:tcPr/>
                </a:tc>
                <a:tc>
                  <a:txBody>
                    <a:bodyPr/>
                    <a:lstStyle/>
                    <a:p>
                      <a:pPr algn="l"/>
                      <a:r>
                        <a:rPr kumimoji="0" lang="nl-BE" sz="1100" b="0" u="none" dirty="0">
                          <a:solidFill>
                            <a:schemeClr val="dk1"/>
                          </a:solidFill>
                          <a:effectLst/>
                          <a:latin typeface="+mn-lt"/>
                          <a:ea typeface="+mn-ea"/>
                          <a:cs typeface="+mn-cs"/>
                        </a:rPr>
                        <a:t>Informatie die dient te worden opgenomen in de jaarrekening</a:t>
                      </a:r>
                    </a:p>
                  </a:txBody>
                  <a:tcPr/>
                </a:tc>
                <a:tc>
                  <a:txBody>
                    <a:bodyPr/>
                    <a:lstStyle/>
                    <a:p>
                      <a:pPr lvl="0"/>
                      <a:r>
                        <a:rPr kumimoji="0" lang="nl-BE" sz="1100" u="none" dirty="0">
                          <a:solidFill>
                            <a:schemeClr val="dk1"/>
                          </a:solidFill>
                          <a:effectLst/>
                          <a:latin typeface="+mn-lt"/>
                          <a:ea typeface="+mn-ea"/>
                          <a:cs typeface="+mn-cs"/>
                        </a:rPr>
                        <a:t>Specifieke vermeldingen die opgenomen moeten worden in de jaarrekening, zoals:</a:t>
                      </a:r>
                    </a:p>
                    <a:p>
                      <a:pPr lvl="1"/>
                      <a:r>
                        <a:rPr kumimoji="0" lang="nl-BE" sz="1100" u="none" dirty="0">
                          <a:solidFill>
                            <a:schemeClr val="dk1"/>
                          </a:solidFill>
                          <a:effectLst/>
                          <a:latin typeface="+mn-lt"/>
                          <a:ea typeface="+mn-ea"/>
                          <a:cs typeface="+mn-cs"/>
                        </a:rPr>
                        <a:t>Specifieke waarderingsregels </a:t>
                      </a:r>
                    </a:p>
                    <a:p>
                      <a:pPr lvl="1"/>
                      <a:r>
                        <a:rPr kumimoji="0" lang="nl-BE" sz="1100" u="none" dirty="0">
                          <a:solidFill>
                            <a:schemeClr val="dk1"/>
                          </a:solidFill>
                          <a:effectLst/>
                          <a:latin typeface="+mn-lt"/>
                          <a:ea typeface="+mn-ea"/>
                          <a:cs typeface="+mn-cs"/>
                        </a:rPr>
                        <a:t>Bijkomende vermeldingen zoals die met betrekking tot continuïteit</a:t>
                      </a:r>
                    </a:p>
                    <a:p>
                      <a:pPr lvl="1"/>
                      <a:r>
                        <a:rPr kumimoji="0" lang="nl-BE" sz="1100" u="none" dirty="0">
                          <a:solidFill>
                            <a:schemeClr val="dk1"/>
                          </a:solidFill>
                          <a:effectLst/>
                          <a:latin typeface="+mn-lt"/>
                          <a:ea typeface="+mn-ea"/>
                          <a:cs typeface="+mn-cs"/>
                        </a:rPr>
                        <a:t>Bestaan van financiële instrumenten</a:t>
                      </a:r>
                    </a:p>
                    <a:p>
                      <a:pPr lvl="1"/>
                      <a:r>
                        <a:rPr kumimoji="0" lang="nl-BE" sz="1100" u="none" dirty="0">
                          <a:solidFill>
                            <a:schemeClr val="dk1"/>
                          </a:solidFill>
                          <a:effectLst/>
                          <a:latin typeface="+mn-lt"/>
                          <a:ea typeface="+mn-ea"/>
                          <a:cs typeface="+mn-cs"/>
                        </a:rPr>
                        <a:t>Verantwoording van de bestemde fondsen</a:t>
                      </a:r>
                    </a:p>
                    <a:p>
                      <a:pPr lvl="0"/>
                      <a:r>
                        <a:rPr kumimoji="0" lang="nl-BE" sz="1100" u="none" dirty="0">
                          <a:solidFill>
                            <a:schemeClr val="dk1"/>
                          </a:solidFill>
                          <a:effectLst/>
                          <a:latin typeface="+mn-lt"/>
                          <a:ea typeface="+mn-ea"/>
                          <a:cs typeface="+mn-cs"/>
                        </a:rPr>
                        <a:t>Genomen maatregelen om de verbonden partijen te identificeren en identificatie van de verbonden partijen</a:t>
                      </a:r>
                    </a:p>
                    <a:p>
                      <a:pPr lvl="0"/>
                      <a:r>
                        <a:rPr kumimoji="0" lang="nl-BE" sz="1100" u="none" dirty="0">
                          <a:solidFill>
                            <a:schemeClr val="dk1"/>
                          </a:solidFill>
                          <a:effectLst/>
                          <a:latin typeface="+mn-lt"/>
                          <a:ea typeface="+mn-ea"/>
                          <a:cs typeface="+mn-cs"/>
                        </a:rPr>
                        <a:t>Bestaan en samenstelling van een eventueel jaarverslag met financiële en niet-financiële informatie en onze opinie</a:t>
                      </a:r>
                    </a:p>
                    <a:p>
                      <a:pPr lvl="0"/>
                      <a:r>
                        <a:rPr kumimoji="0" lang="nl-BE" sz="1100" u="none" dirty="0">
                          <a:solidFill>
                            <a:schemeClr val="dk1"/>
                          </a:solidFill>
                          <a:effectLst/>
                          <a:latin typeface="+mn-lt"/>
                          <a:ea typeface="+mn-ea"/>
                          <a:cs typeface="+mn-cs"/>
                        </a:rPr>
                        <a:t>Bronnen van de informatie met betrekking tot de consoliderende vennootschap</a:t>
                      </a:r>
                    </a:p>
                    <a:p>
                      <a:r>
                        <a:rPr kumimoji="0" lang="nl-BE" sz="1100" u="none" dirty="0">
                          <a:solidFill>
                            <a:schemeClr val="dk1"/>
                          </a:solidFill>
                          <a:effectLst/>
                          <a:latin typeface="+mn-lt"/>
                          <a:ea typeface="+mn-ea"/>
                          <a:cs typeface="+mn-cs"/>
                        </a:rPr>
                        <a:t>Bestaan van niet in de balans opgenomen rechten en verplichtingen en ontvangen garanties</a:t>
                      </a:r>
                    </a:p>
                  </a:txBody>
                  <a:tcPr/>
                </a:tc>
                <a:tc>
                  <a:txBody>
                    <a:bodyPr/>
                    <a:lstStyle/>
                    <a:p>
                      <a:endParaRPr lang="fr-BE" sz="1100" dirty="0"/>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C57CC7F5-2485-B330-0462-C739FA359EDD}"/>
              </a:ext>
            </a:extLst>
          </p:cNvPr>
          <p:cNvSpPr>
            <a:spLocks noGrp="1"/>
          </p:cNvSpPr>
          <p:nvPr>
            <p:ph type="title"/>
          </p:nvPr>
        </p:nvSpPr>
        <p:spPr>
          <a:xfrm>
            <a:off x="400973" y="128183"/>
            <a:ext cx="8450036" cy="993775"/>
          </a:xfrm>
        </p:spPr>
        <p:txBody>
          <a:bodyPr>
            <a:normAutofit/>
          </a:bodyPr>
          <a:lstStyle/>
          <a:p>
            <a:r>
              <a:rPr lang="nl-BE" sz="2400" dirty="0"/>
              <a:t>ISA 720 (herzien) – de verantwoordelijkheden van de auditor met betrekking tot andere informatie</a:t>
            </a:r>
          </a:p>
        </p:txBody>
      </p:sp>
    </p:spTree>
    <p:extLst>
      <p:ext uri="{BB962C8B-B14F-4D97-AF65-F5344CB8AC3E}">
        <p14:creationId xmlns:p14="http://schemas.microsoft.com/office/powerpoint/2010/main" val="18611396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18</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551442023"/>
              </p:ext>
            </p:extLst>
          </p:nvPr>
        </p:nvGraphicFramePr>
        <p:xfrm>
          <a:off x="149299" y="955963"/>
          <a:ext cx="8781642" cy="1195002"/>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Conclusies</a:t>
                      </a:r>
                    </a:p>
                  </a:txBody>
                  <a:tcPr/>
                </a:tc>
                <a:extLst>
                  <a:ext uri="{0D108BD9-81ED-4DB2-BD59-A6C34878D82A}">
                    <a16:rowId xmlns:a16="http://schemas.microsoft.com/office/drawing/2014/main" val="2106850564"/>
                  </a:ext>
                </a:extLst>
              </a:tr>
              <a:tr h="531275">
                <a:tc>
                  <a:txBody>
                    <a:bodyPr/>
                    <a:lstStyle/>
                    <a:p>
                      <a:r>
                        <a:rPr lang="nl-BE" sz="1100"/>
                        <a:t>2</a:t>
                      </a:r>
                    </a:p>
                  </a:txBody>
                  <a:tcPr/>
                </a:tc>
                <a:tc>
                  <a:txBody>
                    <a:bodyPr/>
                    <a:lstStyle/>
                    <a:p>
                      <a:pPr algn="l"/>
                      <a:r>
                        <a:rPr kumimoji="0" lang="nl-BE" sz="1100" b="0" u="none">
                          <a:solidFill>
                            <a:schemeClr val="dk1"/>
                          </a:solidFill>
                          <a:effectLst/>
                          <a:latin typeface="+mn-lt"/>
                          <a:ea typeface="+mn-ea"/>
                          <a:cs typeface="+mn-cs"/>
                        </a:rPr>
                        <a:t>Informatie die gevoegd dient te worden bij de jaarrekening</a:t>
                      </a:r>
                    </a:p>
                  </a:txBody>
                  <a:tcPr/>
                </a:tc>
                <a:tc>
                  <a:txBody>
                    <a:bodyPr/>
                    <a:lstStyle/>
                    <a:p>
                      <a:r>
                        <a:rPr kumimoji="0" lang="nl-BE" sz="1100" b="0" u="none" dirty="0">
                          <a:solidFill>
                            <a:schemeClr val="dk1"/>
                          </a:solidFill>
                          <a:effectLst/>
                          <a:latin typeface="+mn-lt"/>
                          <a:ea typeface="+mn-ea"/>
                          <a:cs typeface="+mn-cs"/>
                        </a:rPr>
                        <a:t>Identificeren van de op te maken documenten:</a:t>
                      </a:r>
                    </a:p>
                    <a:p>
                      <a:r>
                        <a:rPr kumimoji="0" lang="nl-BE" sz="1100" b="0" u="none" dirty="0">
                          <a:solidFill>
                            <a:schemeClr val="dk1"/>
                          </a:solidFill>
                          <a:effectLst/>
                          <a:latin typeface="+mn-lt"/>
                          <a:ea typeface="+mn-ea"/>
                          <a:cs typeface="+mn-cs"/>
                        </a:rPr>
                        <a:t>Jaarverslag</a:t>
                      </a:r>
                    </a:p>
                    <a:p>
                      <a:pPr lvl="0"/>
                      <a:r>
                        <a:rPr kumimoji="0" lang="nl-BE" sz="1100" b="0" u="none" dirty="0">
                          <a:solidFill>
                            <a:schemeClr val="dk1"/>
                          </a:solidFill>
                          <a:effectLst/>
                          <a:latin typeface="+mn-lt"/>
                          <a:ea typeface="+mn-ea"/>
                          <a:cs typeface="+mn-cs"/>
                        </a:rPr>
                        <a:t>Sociale balans</a:t>
                      </a:r>
                    </a:p>
                    <a:p>
                      <a:r>
                        <a:rPr kumimoji="0" lang="nl-BE" sz="1100" b="0" u="none" dirty="0">
                          <a:solidFill>
                            <a:schemeClr val="dk1"/>
                          </a:solidFill>
                          <a:effectLst/>
                          <a:latin typeface="+mn-lt"/>
                          <a:ea typeface="+mn-ea"/>
                          <a:cs typeface="+mn-cs"/>
                        </a:rPr>
                        <a:t>Mogelijke andere verslagen</a:t>
                      </a:r>
                    </a:p>
                  </a:txBody>
                  <a:tcPr/>
                </a:tc>
                <a:tc>
                  <a:txBody>
                    <a:bodyPr/>
                    <a:lstStyle/>
                    <a:p>
                      <a:endParaRPr lang="fr-BE" sz="1100" b="0" u="none" dirty="0"/>
                    </a:p>
                  </a:txBody>
                  <a:tcPr/>
                </a:tc>
                <a:extLst>
                  <a:ext uri="{0D108BD9-81ED-4DB2-BD59-A6C34878D82A}">
                    <a16:rowId xmlns:a16="http://schemas.microsoft.com/office/drawing/2014/main" val="2156956885"/>
                  </a:ext>
                </a:extLst>
              </a:tr>
            </a:tbl>
          </a:graphicData>
        </a:graphic>
      </p:graphicFrame>
      <p:sp>
        <p:nvSpPr>
          <p:cNvPr id="7" name="Title 5">
            <a:extLst>
              <a:ext uri="{FF2B5EF4-FFF2-40B4-BE49-F238E27FC236}">
                <a16:creationId xmlns:a16="http://schemas.microsoft.com/office/drawing/2014/main" id="{E99B2763-6B5E-26EE-ED0D-8354B41C20A8}"/>
              </a:ext>
            </a:extLst>
          </p:cNvPr>
          <p:cNvSpPr>
            <a:spLocks noGrp="1"/>
          </p:cNvSpPr>
          <p:nvPr>
            <p:ph type="title"/>
          </p:nvPr>
        </p:nvSpPr>
        <p:spPr>
          <a:xfrm>
            <a:off x="167261" y="128588"/>
            <a:ext cx="8621139" cy="993775"/>
          </a:xfrm>
        </p:spPr>
        <p:txBody>
          <a:bodyPr>
            <a:normAutofit/>
          </a:bodyPr>
          <a:lstStyle/>
          <a:p>
            <a:r>
              <a:rPr lang="nl-BE" sz="2400" dirty="0"/>
              <a:t>ISA 720 (herzien) – de verantwoordelijkheden van de auditor met betrekking tot andere informatie</a:t>
            </a:r>
          </a:p>
        </p:txBody>
      </p:sp>
    </p:spTree>
    <p:extLst>
      <p:ext uri="{BB962C8B-B14F-4D97-AF65-F5344CB8AC3E}">
        <p14:creationId xmlns:p14="http://schemas.microsoft.com/office/powerpoint/2010/main" val="262685719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19</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900669956"/>
              </p:ext>
            </p:extLst>
          </p:nvPr>
        </p:nvGraphicFramePr>
        <p:xfrm>
          <a:off x="244044" y="1055402"/>
          <a:ext cx="8655912" cy="3343878"/>
        </p:xfrm>
        <a:graphic>
          <a:graphicData uri="http://schemas.openxmlformats.org/drawingml/2006/table">
            <a:tbl>
              <a:tblPr firstRow="1" bandRow="1">
                <a:tableStyleId>{5C22544A-7EE6-4342-B048-85BDC9FD1C3A}</a:tableStyleId>
              </a:tblPr>
              <a:tblGrid>
                <a:gridCol w="474413">
                  <a:extLst>
                    <a:ext uri="{9D8B030D-6E8A-4147-A177-3AD203B41FA5}">
                      <a16:colId xmlns:a16="http://schemas.microsoft.com/office/drawing/2014/main" val="4241261406"/>
                    </a:ext>
                  </a:extLst>
                </a:gridCol>
                <a:gridCol w="8181499">
                  <a:extLst>
                    <a:ext uri="{9D8B030D-6E8A-4147-A177-3AD203B41FA5}">
                      <a16:colId xmlns:a16="http://schemas.microsoft.com/office/drawing/2014/main" val="230574239"/>
                    </a:ext>
                  </a:extLst>
                </a:gridCol>
              </a:tblGrid>
              <a:tr h="433002">
                <a:tc>
                  <a:txBody>
                    <a:bodyPr/>
                    <a:lstStyle/>
                    <a:p>
                      <a:r>
                        <a:rPr lang="nl-BE" sz="1100"/>
                        <a:t>Nr.</a:t>
                      </a:r>
                    </a:p>
                  </a:txBody>
                  <a:tcPr/>
                </a:tc>
                <a:tc>
                  <a:txBody>
                    <a:bodyPr/>
                    <a:lstStyle/>
                    <a:p>
                      <a:r>
                        <a:rPr lang="nl-BE" sz="1100"/>
                        <a:t>Thema’s</a:t>
                      </a:r>
                    </a:p>
                  </a:txBody>
                  <a:tcPr/>
                </a:tc>
                <a:extLst>
                  <a:ext uri="{0D108BD9-81ED-4DB2-BD59-A6C34878D82A}">
                    <a16:rowId xmlns:a16="http://schemas.microsoft.com/office/drawing/2014/main" val="2106850564"/>
                  </a:ext>
                </a:extLst>
              </a:tr>
              <a:tr h="289596">
                <a:tc>
                  <a:txBody>
                    <a:bodyPr/>
                    <a:lstStyle/>
                    <a:p>
                      <a:r>
                        <a:rPr lang="nl-BE" sz="1100"/>
                        <a:t>1</a:t>
                      </a:r>
                    </a:p>
                  </a:txBody>
                  <a:tcPr/>
                </a:tc>
                <a:tc>
                  <a:txBody>
                    <a:bodyPr/>
                    <a:lstStyle/>
                    <a:p>
                      <a:r>
                        <a:rPr lang="nl-BE" sz="1100" b="0" u="none" dirty="0"/>
                        <a:t>Identificatie van de met </a:t>
                      </a:r>
                      <a:r>
                        <a:rPr lang="nl-BE" sz="1100" b="0" u="none" dirty="0" err="1"/>
                        <a:t>governance</a:t>
                      </a:r>
                      <a:r>
                        <a:rPr lang="nl-BE" sz="1100" b="0" u="none" dirty="0"/>
                        <a:t> belaste personen en bepaling van de wijze van communicatie</a:t>
                      </a:r>
                    </a:p>
                  </a:txBody>
                  <a:tcPr/>
                </a:tc>
                <a:extLst>
                  <a:ext uri="{0D108BD9-81ED-4DB2-BD59-A6C34878D82A}">
                    <a16:rowId xmlns:a16="http://schemas.microsoft.com/office/drawing/2014/main" val="2815696696"/>
                  </a:ext>
                </a:extLst>
              </a:tr>
              <a:tr h="531275">
                <a:tc>
                  <a:txBody>
                    <a:bodyPr/>
                    <a:lstStyle/>
                    <a:p>
                      <a:r>
                        <a:rPr lang="nl-BE" sz="1100"/>
                        <a:t>2</a:t>
                      </a:r>
                    </a:p>
                  </a:txBody>
                  <a:tcPr/>
                </a:tc>
                <a:tc>
                  <a:txBody>
                    <a:bodyPr/>
                    <a:lstStyle/>
                    <a:p>
                      <a:r>
                        <a:rPr lang="nl-BE" sz="1100" b="0" i="0" u="none" strike="noStrike" baseline="0">
                          <a:solidFill>
                            <a:schemeClr val="dk1"/>
                          </a:solidFill>
                          <a:latin typeface="+mn-lt"/>
                          <a:ea typeface="+mn-ea"/>
                          <a:cs typeface="+mn-cs"/>
                        </a:rPr>
                        <a:t>De auditor dient zijn verantwoordelijkheden met betrekking tot de controle van financiële overzichten aan de met governance belaste personen mee te delen, met inbegrip van het feit dat: </a:t>
                      </a:r>
                    </a:p>
                    <a:p>
                      <a:r>
                        <a:rPr lang="nl-BE" sz="1100" b="0" i="0" u="none" strike="noStrike" baseline="0">
                          <a:solidFill>
                            <a:schemeClr val="dk1"/>
                          </a:solidFill>
                          <a:latin typeface="+mn-lt"/>
                          <a:ea typeface="+mn-ea"/>
                          <a:cs typeface="+mn-cs"/>
                        </a:rPr>
                        <a:t>(a)  hij verantwoordelijk is voor het vormen en het tot uitdrukking brengen van een oordeel over de financiële overzichten die onder het toezicht van de met governance belaste personen door het management zijn opgesteld; en </a:t>
                      </a:r>
                    </a:p>
                    <a:p>
                      <a:r>
                        <a:rPr lang="nl-BE" sz="1100" b="0" i="0" u="none" strike="noStrike" baseline="0">
                          <a:solidFill>
                            <a:schemeClr val="dk1"/>
                          </a:solidFill>
                          <a:latin typeface="+mn-lt"/>
                          <a:ea typeface="+mn-ea"/>
                          <a:cs typeface="+mn-cs"/>
                        </a:rPr>
                        <a:t>(b) de controle van de financiële overzichten het management of de met governance belaste personen niet ontslaat van hun verantwoordelijkheden </a:t>
                      </a:r>
                    </a:p>
                  </a:txBody>
                  <a:tcPr/>
                </a:tc>
                <a:extLst>
                  <a:ext uri="{0D108BD9-81ED-4DB2-BD59-A6C34878D82A}">
                    <a16:rowId xmlns:a16="http://schemas.microsoft.com/office/drawing/2014/main" val="2156956885"/>
                  </a:ext>
                </a:extLst>
              </a:tr>
              <a:tr h="376734">
                <a:tc>
                  <a:txBody>
                    <a:bodyPr/>
                    <a:lstStyle/>
                    <a:p>
                      <a:r>
                        <a:rPr lang="nl-BE" sz="1100"/>
                        <a:t>3</a:t>
                      </a:r>
                    </a:p>
                  </a:txBody>
                  <a:tcPr/>
                </a:tc>
                <a:tc>
                  <a:txBody>
                    <a:bodyPr/>
                    <a:lstStyle/>
                    <a:p>
                      <a:r>
                        <a:rPr lang="nl-BE" sz="1100" b="0" i="0" u="none" strike="noStrike" baseline="0">
                          <a:solidFill>
                            <a:schemeClr val="dk1"/>
                          </a:solidFill>
                          <a:latin typeface="+mn-lt"/>
                          <a:ea typeface="+mn-ea"/>
                          <a:cs typeface="+mn-cs"/>
                        </a:rPr>
                        <a:t>De auditor dient een overzicht van de geplande reikwijdte en de timing van de controle aan de met governance belaste personen mee te delen, welke de communicatie bevat over de significante risico’s die door de auditor zijn geïdentificeerd </a:t>
                      </a:r>
                    </a:p>
                  </a:txBody>
                  <a:tcPr/>
                </a:tc>
                <a:extLst>
                  <a:ext uri="{0D108BD9-81ED-4DB2-BD59-A6C34878D82A}">
                    <a16:rowId xmlns:a16="http://schemas.microsoft.com/office/drawing/2014/main" val="1380866125"/>
                  </a:ext>
                </a:extLst>
              </a:tr>
              <a:tr h="531275">
                <a:tc>
                  <a:txBody>
                    <a:bodyPr/>
                    <a:lstStyle/>
                    <a:p>
                      <a:r>
                        <a:rPr lang="nl-BE" sz="1100"/>
                        <a:t>4</a:t>
                      </a:r>
                    </a:p>
                  </a:txBody>
                  <a:tcPr/>
                </a:tc>
                <a:tc>
                  <a:txBody>
                    <a:bodyPr/>
                    <a:lstStyle/>
                    <a:p>
                      <a:r>
                        <a:rPr lang="nl-BE" sz="1100" b="0" i="0" u="none" strike="noStrike" baseline="0" dirty="0">
                          <a:solidFill>
                            <a:schemeClr val="dk1"/>
                          </a:solidFill>
                          <a:latin typeface="+mn-lt"/>
                          <a:ea typeface="+mn-ea"/>
                          <a:cs typeface="+mn-cs"/>
                        </a:rPr>
                        <a:t>De auditor dient aan de met </a:t>
                      </a:r>
                      <a:r>
                        <a:rPr lang="nl-BE" sz="1100" b="0" i="0" u="none" strike="noStrike" baseline="0" dirty="0" err="1">
                          <a:solidFill>
                            <a:schemeClr val="dk1"/>
                          </a:solidFill>
                          <a:latin typeface="+mn-lt"/>
                          <a:ea typeface="+mn-ea"/>
                          <a:cs typeface="+mn-cs"/>
                        </a:rPr>
                        <a:t>governance</a:t>
                      </a:r>
                      <a:r>
                        <a:rPr lang="nl-BE" sz="1100" b="0" i="0" u="none" strike="noStrike" baseline="0" dirty="0">
                          <a:solidFill>
                            <a:schemeClr val="dk1"/>
                          </a:solidFill>
                          <a:latin typeface="+mn-lt"/>
                          <a:ea typeface="+mn-ea"/>
                          <a:cs typeface="+mn-cs"/>
                        </a:rPr>
                        <a:t> belaste personen zijn zienswijze over significante kwalitatieve aspecten met betrekking tot de praktijken inzake administratieve verwerking van de entiteit, met inbegrip van de grondslagen voor financiële verslaggeving, de schattingen en de in de financiële overzichten opgenomen toelichtingen mee te delen. Indien van toepassing, moet de auditor de redenen uitleggen aan de met </a:t>
                      </a:r>
                      <a:r>
                        <a:rPr lang="nl-BE" sz="1100" b="0" i="0" u="none" strike="noStrike" baseline="0" dirty="0" err="1">
                          <a:solidFill>
                            <a:schemeClr val="dk1"/>
                          </a:solidFill>
                          <a:latin typeface="+mn-lt"/>
                          <a:ea typeface="+mn-ea"/>
                          <a:cs typeface="+mn-cs"/>
                        </a:rPr>
                        <a:t>governance</a:t>
                      </a:r>
                      <a:r>
                        <a:rPr lang="nl-BE" sz="1100" b="0" i="0" u="none" strike="noStrike" baseline="0" dirty="0">
                          <a:solidFill>
                            <a:schemeClr val="dk1"/>
                          </a:solidFill>
                          <a:latin typeface="+mn-lt"/>
                          <a:ea typeface="+mn-ea"/>
                          <a:cs typeface="+mn-cs"/>
                        </a:rPr>
                        <a:t> belaste personen waarom hij een significante praktijk inzake administratieve verwerking, die aanvaardbaar is overeenkomstig het van toepassing zijnde stelsel inzake financiële verslaggeving, niet beschouwt als de meest passende in de specifieke omstandigheden van de entiteit </a:t>
                      </a:r>
                    </a:p>
                  </a:txBody>
                  <a:tcPr/>
                </a:tc>
                <a:extLst>
                  <a:ext uri="{0D108BD9-81ED-4DB2-BD59-A6C34878D82A}">
                    <a16:rowId xmlns:a16="http://schemas.microsoft.com/office/drawing/2014/main" val="3815557721"/>
                  </a:ext>
                </a:extLst>
              </a:tr>
            </a:tbl>
          </a:graphicData>
        </a:graphic>
      </p:graphicFrame>
      <p:sp>
        <p:nvSpPr>
          <p:cNvPr id="7" name="Title 5">
            <a:extLst>
              <a:ext uri="{FF2B5EF4-FFF2-40B4-BE49-F238E27FC236}">
                <a16:creationId xmlns:a16="http://schemas.microsoft.com/office/drawing/2014/main" id="{E99B2763-6B5E-26EE-ED0D-8354B41C20A8}"/>
              </a:ext>
            </a:extLst>
          </p:cNvPr>
          <p:cNvSpPr>
            <a:spLocks noGrp="1"/>
          </p:cNvSpPr>
          <p:nvPr>
            <p:ph type="title"/>
          </p:nvPr>
        </p:nvSpPr>
        <p:spPr>
          <a:xfrm>
            <a:off x="167261" y="128588"/>
            <a:ext cx="8621139" cy="993775"/>
          </a:xfrm>
        </p:spPr>
        <p:txBody>
          <a:bodyPr>
            <a:normAutofit/>
          </a:bodyPr>
          <a:lstStyle/>
          <a:p>
            <a:r>
              <a:rPr lang="nl-BE" sz="2400" dirty="0"/>
              <a:t>ISA 260 – communicatie </a:t>
            </a:r>
            <a:r>
              <a:rPr lang="nl-BE" sz="2400" b="1" dirty="0">
                <a:solidFill>
                  <a:schemeClr val="tx1"/>
                </a:solidFill>
              </a:rPr>
              <a:t>met de met </a:t>
            </a:r>
            <a:r>
              <a:rPr lang="nl-BE" sz="2400" b="1" dirty="0" err="1">
                <a:solidFill>
                  <a:schemeClr val="tx1"/>
                </a:solidFill>
              </a:rPr>
              <a:t>governance</a:t>
            </a:r>
            <a:r>
              <a:rPr lang="nl-BE" sz="2400" b="1" dirty="0">
                <a:solidFill>
                  <a:schemeClr val="tx1"/>
                </a:solidFill>
              </a:rPr>
              <a:t> belaste personen</a:t>
            </a:r>
            <a:endParaRPr lang="nl-BE" sz="2400" dirty="0"/>
          </a:p>
        </p:txBody>
      </p:sp>
    </p:spTree>
    <p:extLst>
      <p:ext uri="{BB962C8B-B14F-4D97-AF65-F5344CB8AC3E}">
        <p14:creationId xmlns:p14="http://schemas.microsoft.com/office/powerpoint/2010/main" val="154670262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570189617"/>
              </p:ext>
            </p:extLst>
          </p:nvPr>
        </p:nvGraphicFramePr>
        <p:xfrm>
          <a:off x="156556" y="865932"/>
          <a:ext cx="8781642" cy="4173635"/>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689721">
                  <a:extLst>
                    <a:ext uri="{9D8B030D-6E8A-4147-A177-3AD203B41FA5}">
                      <a16:colId xmlns:a16="http://schemas.microsoft.com/office/drawing/2014/main" val="230574239"/>
                    </a:ext>
                  </a:extLst>
                </a:gridCol>
                <a:gridCol w="2798466">
                  <a:extLst>
                    <a:ext uri="{9D8B030D-6E8A-4147-A177-3AD203B41FA5}">
                      <a16:colId xmlns:a16="http://schemas.microsoft.com/office/drawing/2014/main" val="2747404352"/>
                    </a:ext>
                  </a:extLst>
                </a:gridCol>
                <a:gridCol w="2894114">
                  <a:extLst>
                    <a:ext uri="{9D8B030D-6E8A-4147-A177-3AD203B41FA5}">
                      <a16:colId xmlns:a16="http://schemas.microsoft.com/office/drawing/2014/main" val="2454112930"/>
                    </a:ext>
                  </a:extLst>
                </a:gridCol>
              </a:tblGrid>
              <a:tr h="433002">
                <a:tc>
                  <a:txBody>
                    <a:bodyPr/>
                    <a:lstStyle/>
                    <a:p>
                      <a:r>
                        <a:rPr lang="nl-BE" sz="1100"/>
                        <a:t>Nr. </a:t>
                      </a:r>
                    </a:p>
                  </a:txBody>
                  <a:tcPr/>
                </a:tc>
                <a:tc>
                  <a:txBody>
                    <a:bodyPr/>
                    <a:lstStyle/>
                    <a:p>
                      <a:r>
                        <a:rPr lang="nl-BE" sz="1100"/>
                        <a:t>Thema’s</a:t>
                      </a:r>
                    </a:p>
                  </a:txBody>
                  <a:tcPr/>
                </a:tc>
                <a:tc>
                  <a:txBody>
                    <a:bodyPr/>
                    <a:lstStyle/>
                    <a:p>
                      <a:r>
                        <a:rPr lang="nl-BE" sz="1100" dirty="0"/>
                        <a:t>Discussie &amp; documentatie</a:t>
                      </a:r>
                    </a:p>
                    <a:p>
                      <a:r>
                        <a:rPr lang="nl-BE" sz="1100" b="0" dirty="0"/>
                        <a:t>Identificatie van de risico’s door de vennootschap</a:t>
                      </a:r>
                    </a:p>
                    <a:p>
                      <a:r>
                        <a:rPr lang="nl-BE" sz="1100" b="0" dirty="0"/>
                        <a:t>Mogelijke impact op de financiële overzichten</a:t>
                      </a:r>
                    </a:p>
                  </a:txBody>
                  <a:tcPr/>
                </a:tc>
                <a:tc>
                  <a:txBody>
                    <a:bodyPr/>
                    <a:lstStyle/>
                    <a:p>
                      <a:r>
                        <a:rPr lang="nl-BE" sz="1100"/>
                        <a:t>Conclusies</a:t>
                      </a:r>
                    </a:p>
                  </a:txBody>
                  <a:tcPr/>
                </a:tc>
                <a:extLst>
                  <a:ext uri="{0D108BD9-81ED-4DB2-BD59-A6C34878D82A}">
                    <a16:rowId xmlns:a16="http://schemas.microsoft.com/office/drawing/2014/main" val="2106850564"/>
                  </a:ext>
                </a:extLst>
              </a:tr>
              <a:tr h="531275">
                <a:tc>
                  <a:txBody>
                    <a:bodyPr/>
                    <a:lstStyle/>
                    <a:p>
                      <a:r>
                        <a:rPr lang="nl-BE" sz="1100"/>
                        <a:t>1</a:t>
                      </a:r>
                    </a:p>
                  </a:txBody>
                  <a:tcPr/>
                </a:tc>
                <a:tc>
                  <a:txBody>
                    <a:bodyPr/>
                    <a:lstStyle/>
                    <a:p>
                      <a:pPr marL="0" lvl="0" indent="0">
                        <a:buFont typeface="Arial" panose="020B0604020202020204" pitchFamily="34" charset="0"/>
                        <a:buNone/>
                      </a:pPr>
                      <a:r>
                        <a:rPr lang="nl-BE" sz="1100">
                          <a:solidFill>
                            <a:schemeClr val="dk1"/>
                          </a:solidFill>
                          <a:effectLst/>
                          <a:latin typeface="+mn-lt"/>
                          <a:ea typeface="+mn-ea"/>
                          <a:cs typeface="+mn-cs"/>
                        </a:rPr>
                        <a:t>Evolutie van de activiteiten en eventuele veranderingen (nieuwe producten of diensten, investeringen, financieringen, enz.)</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r h="439835">
                <a:tc>
                  <a:txBody>
                    <a:bodyPr/>
                    <a:lstStyle/>
                    <a:p>
                      <a:r>
                        <a:rPr lang="nl-BE" sz="110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100">
                          <a:solidFill>
                            <a:schemeClr val="dk1"/>
                          </a:solidFill>
                          <a:effectLst/>
                          <a:latin typeface="+mn-lt"/>
                          <a:ea typeface="+mn-ea"/>
                          <a:cs typeface="+mn-cs"/>
                        </a:rPr>
                        <a:t>Evolutie van de strategieën en eventuele veranderingen </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874865971"/>
                  </a:ext>
                </a:extLst>
              </a:tr>
              <a:tr h="420914">
                <a:tc>
                  <a:txBody>
                    <a:bodyPr/>
                    <a:lstStyle/>
                    <a:p>
                      <a:r>
                        <a:rPr lang="nl-BE" sz="110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a:solidFill>
                            <a:schemeClr val="dk1"/>
                          </a:solidFill>
                          <a:effectLst/>
                          <a:latin typeface="+mn-lt"/>
                          <a:ea typeface="+mn-ea"/>
                          <a:cs typeface="+mn-cs"/>
                        </a:rPr>
                        <a:t>Evolutie van de markt en van de concurrentie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a:solidFill>
                            <a:schemeClr val="dk1"/>
                          </a:solidFill>
                          <a:effectLst/>
                          <a:latin typeface="+mn-lt"/>
                          <a:ea typeface="+mn-ea"/>
                          <a:cs typeface="+mn-cs"/>
                        </a:rPr>
                        <a:t>(marktaandeel, nieuwe economische actoren, enz.)</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1871328945"/>
                  </a:ext>
                </a:extLst>
              </a:tr>
              <a:tr h="420914">
                <a:tc>
                  <a:txBody>
                    <a:bodyPr/>
                    <a:lstStyle/>
                    <a:p>
                      <a:r>
                        <a:rPr lang="nl-BE" sz="110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a:solidFill>
                            <a:schemeClr val="dk1"/>
                          </a:solidFill>
                          <a:effectLst/>
                          <a:latin typeface="+mn-lt"/>
                          <a:ea typeface="+mn-ea"/>
                          <a:cs typeface="+mn-cs"/>
                        </a:rPr>
                        <a:t>Verandering in de organisationele omgeving (personeel)</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3467021680"/>
                  </a:ext>
                </a:extLst>
              </a:tr>
              <a:tr h="420914">
                <a:tc>
                  <a:txBody>
                    <a:bodyPr/>
                    <a:lstStyle/>
                    <a:p>
                      <a:r>
                        <a:rPr lang="nl-BE" sz="1100"/>
                        <a:t>5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a:solidFill>
                            <a:schemeClr val="dk1"/>
                          </a:solidFill>
                          <a:effectLst/>
                          <a:latin typeface="+mn-lt"/>
                          <a:ea typeface="+mn-ea"/>
                          <a:cs typeface="+mn-cs"/>
                        </a:rPr>
                        <a:t>Verandering in de omgeving van de systemen (onder andere boekhoudsysteem)</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712250012"/>
                  </a:ext>
                </a:extLst>
              </a:tr>
              <a:tr h="420914">
                <a:tc>
                  <a:txBody>
                    <a:bodyPr/>
                    <a:lstStyle/>
                    <a:p>
                      <a:r>
                        <a:rPr lang="nl-BE" sz="110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dirty="0">
                          <a:solidFill>
                            <a:schemeClr val="dk1"/>
                          </a:solidFill>
                          <a:effectLst/>
                          <a:latin typeface="+mn-lt"/>
                          <a:ea typeface="+mn-ea"/>
                          <a:cs typeface="+mn-cs"/>
                        </a:rPr>
                        <a:t>Verandering in de procedures (onder andere interne controleprocedures en essentiële interne beheersingsmaatregelen)</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4171024213"/>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nl-BE" sz="2400"/>
              <a:t>Markante feiten van het boekjaar </a:t>
            </a:r>
          </a:p>
        </p:txBody>
      </p:sp>
    </p:spTree>
    <p:extLst>
      <p:ext uri="{BB962C8B-B14F-4D97-AF65-F5344CB8AC3E}">
        <p14:creationId xmlns:p14="http://schemas.microsoft.com/office/powerpoint/2010/main" val="129460824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78FAA-058F-79BB-F0BA-F85C7A96FB3F}"/>
              </a:ext>
            </a:extLst>
          </p:cNvPr>
          <p:cNvSpPr>
            <a:spLocks noGrp="1"/>
          </p:cNvSpPr>
          <p:nvPr>
            <p:ph type="title"/>
          </p:nvPr>
        </p:nvSpPr>
        <p:spPr/>
        <p:txBody>
          <a:bodyPr>
            <a:normAutofit/>
          </a:bodyPr>
          <a:lstStyle/>
          <a:p>
            <a:r>
              <a:rPr lang="nl-BE" sz="2400" b="1" dirty="0"/>
              <a:t>Informatie te communiceren </a:t>
            </a:r>
            <a:r>
              <a:rPr lang="nl-BE" sz="2400" b="1" dirty="0">
                <a:solidFill>
                  <a:schemeClr val="tx1"/>
                </a:solidFill>
              </a:rPr>
              <a:t>met de met </a:t>
            </a:r>
            <a:r>
              <a:rPr lang="nl-BE" sz="2400" b="1" dirty="0" err="1">
                <a:solidFill>
                  <a:schemeClr val="tx1"/>
                </a:solidFill>
              </a:rPr>
              <a:t>governance</a:t>
            </a:r>
            <a:r>
              <a:rPr lang="nl-BE" sz="2400" b="1" dirty="0">
                <a:solidFill>
                  <a:schemeClr val="tx1"/>
                </a:solidFill>
              </a:rPr>
              <a:t> belaste personen</a:t>
            </a:r>
            <a:r>
              <a:rPr lang="nl-BE" sz="2400" b="1" baseline="30000" dirty="0"/>
              <a:t>(1)</a:t>
            </a:r>
          </a:p>
        </p:txBody>
      </p:sp>
      <p:sp>
        <p:nvSpPr>
          <p:cNvPr id="3" name="Espace réservé du numéro de diapositive 2">
            <a:extLst>
              <a:ext uri="{FF2B5EF4-FFF2-40B4-BE49-F238E27FC236}">
                <a16:creationId xmlns:a16="http://schemas.microsoft.com/office/drawing/2014/main" id="{B8878B6B-7B16-59E5-E29C-E7DB58A6B776}"/>
              </a:ext>
            </a:extLst>
          </p:cNvPr>
          <p:cNvSpPr>
            <a:spLocks noGrp="1"/>
          </p:cNvSpPr>
          <p:nvPr>
            <p:ph type="sldNum" sz="quarter" idx="12"/>
          </p:nvPr>
        </p:nvSpPr>
        <p:spPr/>
        <p:txBody>
          <a:bodyPr/>
          <a:lstStyle/>
          <a:p>
            <a:fld id="{BA5C1104-F897-4EEC-9A43-EF84856E00A4}" type="slidenum">
              <a:rPr lang="fr-BE" smtClean="0"/>
              <a:t>20</a:t>
            </a:fld>
            <a:endParaRPr lang="fr-BE"/>
          </a:p>
        </p:txBody>
      </p:sp>
      <p:sp>
        <p:nvSpPr>
          <p:cNvPr id="5" name="Espace réservé du contenu 3">
            <a:extLst>
              <a:ext uri="{FF2B5EF4-FFF2-40B4-BE49-F238E27FC236}">
                <a16:creationId xmlns:a16="http://schemas.microsoft.com/office/drawing/2014/main" id="{E4543D5D-9FA7-B2F6-064A-35C828DEF005}"/>
              </a:ext>
            </a:extLst>
          </p:cNvPr>
          <p:cNvSpPr txBox="1">
            <a:spLocks/>
          </p:cNvSpPr>
          <p:nvPr/>
        </p:nvSpPr>
        <p:spPr>
          <a:xfrm>
            <a:off x="572861" y="4063502"/>
            <a:ext cx="7886700" cy="4460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AutoNum type="arabicParenBoth"/>
            </a:pPr>
            <a:r>
              <a:rPr lang="nl-BE" sz="1100" i="1" dirty="0">
                <a:solidFill>
                  <a:srgbClr val="000000"/>
                </a:solidFill>
              </a:rPr>
              <a:t>A37. Het duidelijk meedelen van de verantwoordelijkheden van de auditor, de geplande reikwijdte en timing van de controle, alsmede van de verwachte algemene inhoud van de communicatie helpt een basis te leggen voor een effectieve wederzijdse communicatie. </a:t>
            </a:r>
          </a:p>
          <a:p>
            <a:pPr marL="0" indent="0" algn="just">
              <a:buNone/>
            </a:pPr>
            <a:r>
              <a:rPr lang="nl-BE" sz="1100" b="0" i="1" u="none" strike="noStrike" baseline="0" dirty="0">
                <a:solidFill>
                  <a:srgbClr val="000000"/>
                </a:solidFill>
              </a:rPr>
              <a:t>       A40. Bij controles van kleinere entiteiten kan de auditor op een minder gestructureerde wijze communiceren met de met </a:t>
            </a:r>
            <a:r>
              <a:rPr lang="nl-BE" sz="1100" b="0" i="1" u="none" strike="noStrike" baseline="0" dirty="0" err="1">
                <a:solidFill>
                  <a:srgbClr val="000000"/>
                </a:solidFill>
              </a:rPr>
              <a:t>governance</a:t>
            </a:r>
            <a:r>
              <a:rPr lang="nl-BE" sz="1100" b="0" i="1" u="none" strike="noStrike" baseline="0" dirty="0">
                <a:solidFill>
                  <a:srgbClr val="000000"/>
                </a:solidFill>
              </a:rPr>
              <a:t> belaste personen dan indien het beursgenoteerde of grotere entiteiten betreft. </a:t>
            </a:r>
          </a:p>
          <a:p>
            <a:pPr algn="just">
              <a:buAutoNum type="arabicParenBoth"/>
            </a:pPr>
            <a:endParaRPr lang="fr-BE" sz="1100" i="1" dirty="0">
              <a:solidFill>
                <a:srgbClr val="000000"/>
              </a:solidFill>
            </a:endParaRPr>
          </a:p>
          <a:p>
            <a:pPr marL="0" indent="0" algn="just">
              <a:buFont typeface="Arial" panose="020B0604020202020204" pitchFamily="34" charset="0"/>
              <a:buNone/>
            </a:pPr>
            <a:endParaRPr lang="fr-BE" sz="1100" dirty="0">
              <a:solidFill>
                <a:srgbClr val="000000"/>
              </a:solidFill>
            </a:endParaRPr>
          </a:p>
          <a:p>
            <a:pPr algn="just"/>
            <a:endParaRPr lang="fr-BE" sz="1100" dirty="0"/>
          </a:p>
        </p:txBody>
      </p:sp>
      <p:graphicFrame>
        <p:nvGraphicFramePr>
          <p:cNvPr id="6" name="Tableau 5">
            <a:extLst>
              <a:ext uri="{FF2B5EF4-FFF2-40B4-BE49-F238E27FC236}">
                <a16:creationId xmlns:a16="http://schemas.microsoft.com/office/drawing/2014/main" id="{D7561AC5-04AC-9318-A86D-C827DE92AEEB}"/>
              </a:ext>
            </a:extLst>
          </p:cNvPr>
          <p:cNvGraphicFramePr>
            <a:graphicFrameLocks noGrp="1"/>
          </p:cNvGraphicFramePr>
          <p:nvPr>
            <p:extLst>
              <p:ext uri="{D42A27DB-BD31-4B8C-83A1-F6EECF244321}">
                <p14:modId xmlns:p14="http://schemas.microsoft.com/office/powerpoint/2010/main" val="1797346202"/>
              </p:ext>
            </p:extLst>
          </p:nvPr>
        </p:nvGraphicFramePr>
        <p:xfrm>
          <a:off x="684439" y="1201557"/>
          <a:ext cx="7775122" cy="1112520"/>
        </p:xfrm>
        <a:graphic>
          <a:graphicData uri="http://schemas.openxmlformats.org/drawingml/2006/table">
            <a:tbl>
              <a:tblPr firstRow="1" bandRow="1">
                <a:tableStyleId>{5940675A-B579-460E-94D1-54222C63F5DA}</a:tableStyleId>
              </a:tblPr>
              <a:tblGrid>
                <a:gridCol w="3887561">
                  <a:extLst>
                    <a:ext uri="{9D8B030D-6E8A-4147-A177-3AD203B41FA5}">
                      <a16:colId xmlns:a16="http://schemas.microsoft.com/office/drawing/2014/main" val="3785442000"/>
                    </a:ext>
                  </a:extLst>
                </a:gridCol>
                <a:gridCol w="3887561">
                  <a:extLst>
                    <a:ext uri="{9D8B030D-6E8A-4147-A177-3AD203B41FA5}">
                      <a16:colId xmlns:a16="http://schemas.microsoft.com/office/drawing/2014/main" val="2539063634"/>
                    </a:ext>
                  </a:extLst>
                </a:gridCol>
              </a:tblGrid>
              <a:tr h="370840">
                <a:tc>
                  <a:txBody>
                    <a:bodyPr/>
                    <a:lstStyle/>
                    <a:p>
                      <a:r>
                        <a:rPr lang="nl-BE" sz="1100" dirty="0"/>
                        <a:t>Vorm van de communicatie</a:t>
                      </a:r>
                    </a:p>
                  </a:txBody>
                  <a:tcPr/>
                </a:tc>
                <a:tc>
                  <a:txBody>
                    <a:bodyPr/>
                    <a:lstStyle/>
                    <a:p>
                      <a:endParaRPr lang="fr-BE" sz="1100"/>
                    </a:p>
                  </a:txBody>
                  <a:tcPr/>
                </a:tc>
                <a:extLst>
                  <a:ext uri="{0D108BD9-81ED-4DB2-BD59-A6C34878D82A}">
                    <a16:rowId xmlns:a16="http://schemas.microsoft.com/office/drawing/2014/main" val="209552417"/>
                  </a:ext>
                </a:extLst>
              </a:tr>
              <a:tr h="370840">
                <a:tc>
                  <a:txBody>
                    <a:bodyPr/>
                    <a:lstStyle/>
                    <a:p>
                      <a:r>
                        <a:rPr lang="nl-BE" sz="1100"/>
                        <a:t>Communicatietiming</a:t>
                      </a:r>
                    </a:p>
                  </a:txBody>
                  <a:tcPr/>
                </a:tc>
                <a:tc>
                  <a:txBody>
                    <a:bodyPr/>
                    <a:lstStyle/>
                    <a:p>
                      <a:endParaRPr lang="fr-BE" sz="1100"/>
                    </a:p>
                  </a:txBody>
                  <a:tcPr/>
                </a:tc>
                <a:extLst>
                  <a:ext uri="{0D108BD9-81ED-4DB2-BD59-A6C34878D82A}">
                    <a16:rowId xmlns:a16="http://schemas.microsoft.com/office/drawing/2014/main" val="3537453513"/>
                  </a:ext>
                </a:extLst>
              </a:tr>
              <a:tr h="370840">
                <a:tc>
                  <a:txBody>
                    <a:bodyPr/>
                    <a:lstStyle/>
                    <a:p>
                      <a:r>
                        <a:rPr lang="nl-BE" sz="1100"/>
                        <a:t>Inhoud van de communicaties</a:t>
                      </a:r>
                    </a:p>
                  </a:txBody>
                  <a:tcPr/>
                </a:tc>
                <a:tc>
                  <a:txBody>
                    <a:bodyPr/>
                    <a:lstStyle/>
                    <a:p>
                      <a:endParaRPr lang="fr-BE" sz="1100" dirty="0"/>
                    </a:p>
                  </a:txBody>
                  <a:tcPr/>
                </a:tc>
                <a:extLst>
                  <a:ext uri="{0D108BD9-81ED-4DB2-BD59-A6C34878D82A}">
                    <a16:rowId xmlns:a16="http://schemas.microsoft.com/office/drawing/2014/main" val="3774646657"/>
                  </a:ext>
                </a:extLst>
              </a:tr>
            </a:tbl>
          </a:graphicData>
        </a:graphic>
      </p:graphicFrame>
    </p:spTree>
    <p:extLst>
      <p:ext uri="{BB962C8B-B14F-4D97-AF65-F5344CB8AC3E}">
        <p14:creationId xmlns:p14="http://schemas.microsoft.com/office/powerpoint/2010/main" val="122742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27657080"/>
              </p:ext>
            </p:extLst>
          </p:nvPr>
        </p:nvGraphicFramePr>
        <p:xfrm>
          <a:off x="156556" y="955963"/>
          <a:ext cx="8781642" cy="4177211"/>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 </a:t>
                      </a:r>
                    </a:p>
                  </a:txBody>
                  <a:tcPr/>
                </a:tc>
                <a:tc>
                  <a:txBody>
                    <a:bodyPr/>
                    <a:lstStyle/>
                    <a:p>
                      <a:r>
                        <a:rPr lang="nl-BE" sz="1100"/>
                        <a:t>Thema’s</a:t>
                      </a:r>
                    </a:p>
                  </a:txBody>
                  <a:tcPr/>
                </a:tc>
                <a:tc>
                  <a:txBody>
                    <a:bodyPr/>
                    <a:lstStyle/>
                    <a:p>
                      <a:r>
                        <a:rPr lang="nl-BE" sz="1100"/>
                        <a:t>Discussie &amp; documentatie</a:t>
                      </a:r>
                    </a:p>
                    <a:p>
                      <a:r>
                        <a:rPr lang="nl-BE" sz="1100" b="0"/>
                        <a:t>Identificatie van de risico’s door de het management</a:t>
                      </a:r>
                    </a:p>
                    <a:p>
                      <a:r>
                        <a:rPr lang="nl-BE" sz="1100" b="0"/>
                        <a:t>Potentiële impact op de financiële overzichten</a:t>
                      </a:r>
                    </a:p>
                  </a:txBody>
                  <a:tcPr/>
                </a:tc>
                <a:tc>
                  <a:txBody>
                    <a:bodyPr/>
                    <a:lstStyle/>
                    <a:p>
                      <a:r>
                        <a:rPr lang="nl-BE" sz="1100"/>
                        <a:t>Conclusies</a:t>
                      </a:r>
                    </a:p>
                  </a:txBody>
                  <a:tcPr/>
                </a:tc>
                <a:extLst>
                  <a:ext uri="{0D108BD9-81ED-4DB2-BD59-A6C34878D82A}">
                    <a16:rowId xmlns:a16="http://schemas.microsoft.com/office/drawing/2014/main" val="2106850564"/>
                  </a:ext>
                </a:extLst>
              </a:tr>
              <a:tr h="531275">
                <a:tc>
                  <a:txBody>
                    <a:bodyPr/>
                    <a:lstStyle/>
                    <a:p>
                      <a:r>
                        <a:rPr lang="nl-BE" sz="110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a:solidFill>
                            <a:schemeClr val="dk1"/>
                          </a:solidFill>
                          <a:effectLst/>
                          <a:latin typeface="+mn-lt"/>
                          <a:ea typeface="+mn-ea"/>
                          <a:cs typeface="+mn-cs"/>
                        </a:rPr>
                        <a:t>Bestaan van eventuele geschillen / lopende procedures of uitkomst van eerdere procedures</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r h="439835">
                <a:tc>
                  <a:txBody>
                    <a:bodyPr/>
                    <a:lstStyle/>
                    <a:p>
                      <a:r>
                        <a:rPr lang="nl-BE" sz="110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100" strike="noStrike" dirty="0">
                          <a:solidFill>
                            <a:schemeClr val="dk1"/>
                          </a:solidFill>
                          <a:effectLst/>
                          <a:latin typeface="+mn-lt"/>
                          <a:ea typeface="+mn-ea"/>
                          <a:cs typeface="+mn-cs"/>
                        </a:rPr>
                        <a:t>Identificatie van ongebruikelijke verrichtingen in verhouding met de terugkerende activiteiten van de onderneming</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874865971"/>
                  </a:ext>
                </a:extLst>
              </a:tr>
              <a:tr h="420914">
                <a:tc>
                  <a:txBody>
                    <a:bodyPr/>
                    <a:lstStyle/>
                    <a:p>
                      <a:r>
                        <a:rPr lang="nl-BE" sz="110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dirty="0">
                          <a:solidFill>
                            <a:schemeClr val="dk1"/>
                          </a:solidFill>
                          <a:effectLst/>
                          <a:latin typeface="+mn-lt"/>
                          <a:ea typeface="+mn-ea"/>
                          <a:cs typeface="+mn-cs"/>
                        </a:rPr>
                        <a:t>Identificatie van specifieke verrichtingen (ontslagen, verkoopovereenkomsten, erfenissen, enz.)</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1871328945"/>
                  </a:ext>
                </a:extLst>
              </a:tr>
              <a:tr h="275771">
                <a:tc>
                  <a:txBody>
                    <a:bodyPr/>
                    <a:lstStyle/>
                    <a:p>
                      <a:r>
                        <a:rPr lang="nl-BE" sz="1100"/>
                        <a:t>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a:solidFill>
                            <a:schemeClr val="dk1"/>
                          </a:solidFill>
                          <a:effectLst/>
                          <a:latin typeface="+mn-lt"/>
                          <a:ea typeface="+mn-ea"/>
                          <a:cs typeface="+mn-cs"/>
                        </a:rPr>
                        <a:t>Boekhoudkundige schattingen</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1140564111"/>
                  </a:ext>
                </a:extLst>
              </a:tr>
              <a:tr h="275771">
                <a:tc>
                  <a:txBody>
                    <a:bodyPr/>
                    <a:lstStyle/>
                    <a:p>
                      <a:r>
                        <a:rPr lang="nl-BE" sz="1100"/>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a:solidFill>
                            <a:schemeClr val="dk1"/>
                          </a:solidFill>
                          <a:effectLst/>
                          <a:latin typeface="+mn-lt"/>
                          <a:ea typeface="+mn-ea"/>
                          <a:cs typeface="+mn-cs"/>
                        </a:rPr>
                        <a:t>Opvolging van eventuële aanbevelingen van het voorgaande boekjaar</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3299336397"/>
                  </a:ext>
                </a:extLst>
              </a:tr>
              <a:tr h="275771">
                <a:tc>
                  <a:txBody>
                    <a:bodyPr/>
                    <a:lstStyle/>
                    <a:p>
                      <a:r>
                        <a:rPr lang="nl-BE" sz="1100"/>
                        <a:t>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dirty="0">
                          <a:solidFill>
                            <a:schemeClr val="dk1"/>
                          </a:solidFill>
                          <a:effectLst/>
                          <a:latin typeface="+mn-lt"/>
                          <a:ea typeface="+mn-ea"/>
                          <a:cs typeface="+mn-cs"/>
                        </a:rPr>
                        <a:t>Beslissingen genomen door de verschillende organen van de entiteit (aandeelhouders, leden, bestuursorgaan, diverse comités)</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901405458"/>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nl-BE" sz="2400"/>
              <a:t>Markante feiten van het boekjaar </a:t>
            </a:r>
          </a:p>
        </p:txBody>
      </p:sp>
    </p:spTree>
    <p:extLst>
      <p:ext uri="{BB962C8B-B14F-4D97-AF65-F5344CB8AC3E}">
        <p14:creationId xmlns:p14="http://schemas.microsoft.com/office/powerpoint/2010/main" val="364601024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4</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661581709"/>
              </p:ext>
            </p:extLst>
          </p:nvPr>
        </p:nvGraphicFramePr>
        <p:xfrm>
          <a:off x="156556" y="955964"/>
          <a:ext cx="8781642" cy="1524000"/>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524736">
                <a:tc>
                  <a:txBody>
                    <a:bodyPr/>
                    <a:lstStyle/>
                    <a:p>
                      <a:r>
                        <a:rPr lang="nl-BE" sz="1100"/>
                        <a:t>Nr. </a:t>
                      </a:r>
                    </a:p>
                  </a:txBody>
                  <a:tcPr/>
                </a:tc>
                <a:tc>
                  <a:txBody>
                    <a:bodyPr/>
                    <a:lstStyle/>
                    <a:p>
                      <a:r>
                        <a:rPr lang="nl-BE" sz="1100"/>
                        <a:t>Thema’s</a:t>
                      </a:r>
                    </a:p>
                  </a:txBody>
                  <a:tcPr/>
                </a:tc>
                <a:tc>
                  <a:txBody>
                    <a:bodyPr/>
                    <a:lstStyle/>
                    <a:p>
                      <a:r>
                        <a:rPr lang="nl-BE" sz="1100" dirty="0"/>
                        <a:t>Discussie &amp; documentatie</a:t>
                      </a:r>
                    </a:p>
                    <a:p>
                      <a:r>
                        <a:rPr lang="nl-BE" sz="1100" b="0" dirty="0"/>
                        <a:t>Identificatie van de risico’s door de het management</a:t>
                      </a:r>
                    </a:p>
                    <a:p>
                      <a:r>
                        <a:rPr lang="nl-BE" sz="1100" b="0" dirty="0"/>
                        <a:t>Mogelijke impact op de financiële overzichten</a:t>
                      </a:r>
                    </a:p>
                  </a:txBody>
                  <a:tcPr/>
                </a:tc>
                <a:tc>
                  <a:txBody>
                    <a:bodyPr/>
                    <a:lstStyle/>
                    <a:p>
                      <a:r>
                        <a:rPr lang="nl-BE" sz="1100"/>
                        <a:t>Conclusies</a:t>
                      </a:r>
                    </a:p>
                  </a:txBody>
                  <a:tcPr/>
                </a:tc>
                <a:extLst>
                  <a:ext uri="{0D108BD9-81ED-4DB2-BD59-A6C34878D82A}">
                    <a16:rowId xmlns:a16="http://schemas.microsoft.com/office/drawing/2014/main" val="2106850564"/>
                  </a:ext>
                </a:extLst>
              </a:tr>
              <a:tr h="469040">
                <a:tc>
                  <a:txBody>
                    <a:bodyPr/>
                    <a:lstStyle/>
                    <a:p>
                      <a:r>
                        <a:rPr lang="nl-BE" sz="1100"/>
                        <a:t>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nl-BE" sz="1100">
                          <a:solidFill>
                            <a:schemeClr val="dk1"/>
                          </a:solidFill>
                          <a:effectLst/>
                          <a:latin typeface="+mn-lt"/>
                          <a:ea typeface="+mn-ea"/>
                          <a:cs typeface="+mn-cs"/>
                        </a:rPr>
                        <a:t>Voorafgaande cijferanalyse</a:t>
                      </a:r>
                    </a:p>
                  </a:txBody>
                  <a:tcPr/>
                </a:tc>
                <a:tc>
                  <a:txBody>
                    <a:bodyPr/>
                    <a:lstStyle/>
                    <a:p>
                      <a:r>
                        <a:rPr lang="nl-BE" sz="1100" b="0" u="none"/>
                        <a:t>Materiële posten</a:t>
                      </a:r>
                    </a:p>
                    <a:p>
                      <a:r>
                        <a:rPr lang="nl-BE" sz="1100" b="0" u="none"/>
                        <a:t>Materiële fluctuaties</a:t>
                      </a:r>
                    </a:p>
                    <a:p>
                      <a:r>
                        <a:rPr lang="nl-BE" sz="1100" b="0" u="none"/>
                        <a:t>Specifieke risico’s gebonden aan deze posten of fluctuaties </a:t>
                      </a:r>
                    </a:p>
                  </a:txBody>
                  <a:tcPr/>
                </a:tc>
                <a:tc>
                  <a:txBody>
                    <a:bodyPr/>
                    <a:lstStyle/>
                    <a:p>
                      <a:endParaRPr lang="fr-BE" sz="1100" b="0" u="none" dirty="0"/>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nl-BE" sz="2400"/>
              <a:t>Markante feiten van het boekjaar </a:t>
            </a:r>
          </a:p>
        </p:txBody>
      </p:sp>
    </p:spTree>
    <p:extLst>
      <p:ext uri="{BB962C8B-B14F-4D97-AF65-F5344CB8AC3E}">
        <p14:creationId xmlns:p14="http://schemas.microsoft.com/office/powerpoint/2010/main" val="133671941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5</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113619935"/>
              </p:ext>
            </p:extLst>
          </p:nvPr>
        </p:nvGraphicFramePr>
        <p:xfrm>
          <a:off x="149299" y="955963"/>
          <a:ext cx="8781642" cy="2854037"/>
        </p:xfrm>
        <a:graphic>
          <a:graphicData uri="http://schemas.openxmlformats.org/drawingml/2006/table">
            <a:tbl>
              <a:tblPr firstRow="1" bandRow="1">
                <a:tableStyleId>{5C22544A-7EE6-4342-B048-85BDC9FD1C3A}</a:tableStyleId>
              </a:tblPr>
              <a:tblGrid>
                <a:gridCol w="431998">
                  <a:extLst>
                    <a:ext uri="{9D8B030D-6E8A-4147-A177-3AD203B41FA5}">
                      <a16:colId xmlns:a16="http://schemas.microsoft.com/office/drawing/2014/main" val="4241261406"/>
                    </a:ext>
                  </a:extLst>
                </a:gridCol>
                <a:gridCol w="2527336">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Documentatie</a:t>
                      </a:r>
                    </a:p>
                  </a:txBody>
                  <a:tcPr/>
                </a:tc>
                <a:extLst>
                  <a:ext uri="{0D108BD9-81ED-4DB2-BD59-A6C34878D82A}">
                    <a16:rowId xmlns:a16="http://schemas.microsoft.com/office/drawing/2014/main" val="2106850564"/>
                  </a:ext>
                </a:extLst>
              </a:tr>
              <a:tr h="410806">
                <a:tc>
                  <a:txBody>
                    <a:bodyPr/>
                    <a:lstStyle/>
                    <a:p>
                      <a:r>
                        <a:rPr lang="nl-BE" sz="110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1100">
                          <a:solidFill>
                            <a:schemeClr val="dk1"/>
                          </a:solidFill>
                          <a:effectLst/>
                          <a:latin typeface="+mn-lt"/>
                          <a:ea typeface="+mn-ea"/>
                          <a:cs typeface="+mn-cs"/>
                        </a:rPr>
                        <a:t>Externe omgeving</a:t>
                      </a:r>
                    </a:p>
                    <a:p>
                      <a:pPr algn="l" rtl="0"/>
                      <a:endParaRPr lang="fr-BE" sz="1100" dirty="0"/>
                    </a:p>
                  </a:txBody>
                  <a:tcPr/>
                </a:tc>
                <a:tc>
                  <a:txBody>
                    <a:bodyPr/>
                    <a:lstStyle/>
                    <a:p>
                      <a:r>
                        <a:rPr lang="nl-BE" sz="1100"/>
                        <a:t>Concurrentie</a:t>
                      </a:r>
                    </a:p>
                    <a:p>
                      <a:r>
                        <a:rPr lang="nl-BE" sz="1100"/>
                        <a:t>Markt in zijn geheel</a:t>
                      </a:r>
                    </a:p>
                  </a:txBody>
                  <a:tcPr/>
                </a:tc>
                <a:tc>
                  <a:txBody>
                    <a:bodyPr/>
                    <a:lstStyle/>
                    <a:p>
                      <a:endParaRPr lang="fr-BE" sz="1100" dirty="0"/>
                    </a:p>
                  </a:txBody>
                  <a:tcPr/>
                </a:tc>
                <a:extLst>
                  <a:ext uri="{0D108BD9-81ED-4DB2-BD59-A6C34878D82A}">
                    <a16:rowId xmlns:a16="http://schemas.microsoft.com/office/drawing/2014/main" val="2156956885"/>
                  </a:ext>
                </a:extLst>
              </a:tr>
              <a:tr h="612192">
                <a:tc>
                  <a:txBody>
                    <a:bodyPr/>
                    <a:lstStyle/>
                    <a:p>
                      <a:r>
                        <a:rPr lang="nl-BE" sz="1100"/>
                        <a:t>2</a:t>
                      </a:r>
                    </a:p>
                  </a:txBody>
                  <a:tcPr/>
                </a:tc>
                <a:tc>
                  <a:txBody>
                    <a:bodyPr/>
                    <a:lstStyle/>
                    <a:p>
                      <a:r>
                        <a:rPr kumimoji="0" lang="nl-BE" sz="1100">
                          <a:solidFill>
                            <a:schemeClr val="dk1"/>
                          </a:solidFill>
                          <a:effectLst/>
                          <a:latin typeface="+mn-lt"/>
                          <a:ea typeface="+mn-ea"/>
                          <a:cs typeface="+mn-cs"/>
                        </a:rPr>
                        <a:t>Interne omgeving</a:t>
                      </a:r>
                    </a:p>
                  </a:txBody>
                  <a:tcPr/>
                </a:tc>
                <a:tc>
                  <a:txBody>
                    <a:bodyPr/>
                    <a:lstStyle/>
                    <a:p>
                      <a:r>
                        <a:rPr lang="nl-BE" sz="1100" dirty="0"/>
                        <a:t>Evolutie van de producten / diensten</a:t>
                      </a:r>
                    </a:p>
                    <a:p>
                      <a:r>
                        <a:rPr lang="nl-BE" sz="1100" dirty="0"/>
                        <a:t>Afhankelijkheid ten opzichte van leveranciers</a:t>
                      </a:r>
                    </a:p>
                    <a:p>
                      <a:r>
                        <a:rPr lang="nl-BE" sz="1100" dirty="0"/>
                        <a:t>Afhankelijkheid ten opzichte van cliënten</a:t>
                      </a:r>
                    </a:p>
                    <a:p>
                      <a:r>
                        <a:rPr lang="nl-BE" sz="1100" dirty="0"/>
                        <a:t>Financieel onevenwicht</a:t>
                      </a:r>
                    </a:p>
                    <a:p>
                      <a:r>
                        <a:rPr lang="nl-BE" sz="1100" dirty="0"/>
                        <a:t>Enz.</a:t>
                      </a:r>
                    </a:p>
                    <a:p>
                      <a:pPr marL="0" marR="0" lvl="0" indent="0" algn="l" defTabSz="914400" rtl="0" eaLnBrk="1" fontAlgn="auto" latinLnBrk="0" hangingPunct="1">
                        <a:lnSpc>
                          <a:spcPct val="100000"/>
                        </a:lnSpc>
                        <a:spcBef>
                          <a:spcPts val="0"/>
                        </a:spcBef>
                        <a:spcAft>
                          <a:spcPts val="0"/>
                        </a:spcAft>
                        <a:buClrTx/>
                        <a:buSzTx/>
                        <a:buFontTx/>
                        <a:buNone/>
                        <a:tabLst/>
                        <a:defRPr/>
                      </a:pPr>
                      <a:r>
                        <a:rPr lang="nl-BE" sz="1000" dirty="0"/>
                        <a:t>Zie Verwijzing naar het document “evaluatie van continuïteitsbeoordeling” dat beschikbaar is op de ICCI-website.</a:t>
                      </a:r>
                    </a:p>
                  </a:txBody>
                  <a:tcPr/>
                </a:tc>
                <a:tc>
                  <a:txBody>
                    <a:bodyPr/>
                    <a:lstStyle/>
                    <a:p>
                      <a:endParaRPr lang="fr-BE" sz="1100" dirty="0"/>
                    </a:p>
                  </a:txBody>
                  <a:tcPr/>
                </a:tc>
                <a:extLst>
                  <a:ext uri="{0D108BD9-81ED-4DB2-BD59-A6C34878D82A}">
                    <a16:rowId xmlns:a16="http://schemas.microsoft.com/office/drawing/2014/main" val="2598572521"/>
                  </a:ext>
                </a:extLst>
              </a:tr>
              <a:tr h="330978">
                <a:tc>
                  <a:txBody>
                    <a:bodyPr/>
                    <a:lstStyle/>
                    <a:p>
                      <a:r>
                        <a:rPr lang="nl-BE" sz="1100"/>
                        <a:t>3</a:t>
                      </a:r>
                    </a:p>
                  </a:txBody>
                  <a:tcPr/>
                </a:tc>
                <a:tc>
                  <a:txBody>
                    <a:bodyPr/>
                    <a:lstStyle/>
                    <a:p>
                      <a:r>
                        <a:rPr lang="nl-BE" sz="1100"/>
                        <a:t>Begroting en kasstroomplan</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4085843478"/>
                  </a:ext>
                </a:extLst>
              </a:tr>
              <a:tr h="276497">
                <a:tc>
                  <a:txBody>
                    <a:bodyPr/>
                    <a:lstStyle/>
                    <a:p>
                      <a:r>
                        <a:rPr lang="nl-BE" sz="1100"/>
                        <a:t>4</a:t>
                      </a:r>
                    </a:p>
                  </a:txBody>
                  <a:tcPr/>
                </a:tc>
                <a:tc>
                  <a:txBody>
                    <a:bodyPr/>
                    <a:lstStyle/>
                    <a:p>
                      <a:r>
                        <a:rPr lang="nl-BE" sz="1100"/>
                        <a:t>Externe / interne financiering</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1009028101"/>
                  </a:ext>
                </a:extLst>
              </a:tr>
            </a:tbl>
          </a:graphicData>
        </a:graphic>
      </p:graphicFrame>
      <p:sp>
        <p:nvSpPr>
          <p:cNvPr id="6" name="Title 5">
            <a:extLst>
              <a:ext uri="{FF2B5EF4-FFF2-40B4-BE49-F238E27FC236}">
                <a16:creationId xmlns:a16="http://schemas.microsoft.com/office/drawing/2014/main" id="{7FD9C83E-74F4-C339-4B98-B344AA4D0A65}"/>
              </a:ext>
            </a:extLst>
          </p:cNvPr>
          <p:cNvSpPr>
            <a:spLocks noGrp="1"/>
          </p:cNvSpPr>
          <p:nvPr>
            <p:ph type="title"/>
          </p:nvPr>
        </p:nvSpPr>
        <p:spPr/>
        <p:txBody>
          <a:bodyPr>
            <a:normAutofit/>
          </a:bodyPr>
          <a:lstStyle/>
          <a:p>
            <a:r>
              <a:rPr lang="nl-BE" sz="2400"/>
              <a:t>ISA 570 – Continuïteit</a:t>
            </a:r>
          </a:p>
        </p:txBody>
      </p:sp>
    </p:spTree>
    <p:extLst>
      <p:ext uri="{BB962C8B-B14F-4D97-AF65-F5344CB8AC3E}">
        <p14:creationId xmlns:p14="http://schemas.microsoft.com/office/powerpoint/2010/main" val="106940527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sp>
        <p:nvSpPr>
          <p:cNvPr id="8" name="Title 7">
            <a:extLst>
              <a:ext uri="{FF2B5EF4-FFF2-40B4-BE49-F238E27FC236}">
                <a16:creationId xmlns:a16="http://schemas.microsoft.com/office/drawing/2014/main" id="{10FC781A-5647-4505-0EF4-17B133608FA6}"/>
              </a:ext>
            </a:extLst>
          </p:cNvPr>
          <p:cNvSpPr>
            <a:spLocks noGrp="1"/>
          </p:cNvSpPr>
          <p:nvPr>
            <p:ph type="title"/>
          </p:nvPr>
        </p:nvSpPr>
        <p:spPr/>
        <p:txBody>
          <a:bodyPr>
            <a:normAutofit/>
          </a:bodyPr>
          <a:lstStyle/>
          <a:p>
            <a:pPr algn="ctr"/>
            <a:r>
              <a:rPr lang="nl-BE" sz="2400"/>
              <a:t>ISA 240 - fraude</a:t>
            </a:r>
          </a:p>
        </p:txBody>
      </p:sp>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6</a:t>
            </a:fld>
            <a:endParaRPr lang="fr-BE"/>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80542285"/>
              </p:ext>
            </p:extLst>
          </p:nvPr>
        </p:nvGraphicFramePr>
        <p:xfrm>
          <a:off x="149299" y="955963"/>
          <a:ext cx="8781642" cy="2823714"/>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Discussie &amp; documentatie</a:t>
                      </a:r>
                    </a:p>
                  </a:txBody>
                  <a:tcPr/>
                </a:tc>
                <a:tc>
                  <a:txBody>
                    <a:bodyPr/>
                    <a:lstStyle/>
                    <a:p>
                      <a:r>
                        <a:rPr lang="nl-BE" sz="1100"/>
                        <a:t>Conclusies</a:t>
                      </a:r>
                    </a:p>
                  </a:txBody>
                  <a:tcPr/>
                </a:tc>
                <a:extLst>
                  <a:ext uri="{0D108BD9-81ED-4DB2-BD59-A6C34878D82A}">
                    <a16:rowId xmlns:a16="http://schemas.microsoft.com/office/drawing/2014/main" val="2106850564"/>
                  </a:ext>
                </a:extLst>
              </a:tr>
              <a:tr h="433356">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100" dirty="0">
                          <a:solidFill>
                            <a:schemeClr val="dk1"/>
                          </a:solidFill>
                          <a:effectLst/>
                          <a:latin typeface="+mn-lt"/>
                          <a:ea typeface="+mn-ea"/>
                          <a:cs typeface="+mn-cs"/>
                        </a:rPr>
                        <a:t>Herinnering van de verantwoordelijkheden: Het management is verantwoordelijk voor het opzetten, implementeren en onderhouden van een interne beheersing om fraude te voorkomen en te detecteren. Er werden binnen de vennootschap interne beheersingsmaatregelen opgezet en geïmplementeerd om fouten en fraude te voorkomen en te detecteren. Het management moet ons inlichten over hun inschatting van het risico dat de jaarrekening mogelijk een afwijking van materieel belang bevat die het gevolg is van fraude.</a:t>
                      </a:r>
                    </a:p>
                  </a:txBody>
                  <a:tcPr/>
                </a:tc>
                <a:tc hMerge="1">
                  <a:txBody>
                    <a:bodyPr/>
                    <a:lstStyle/>
                    <a:p>
                      <a:pPr algn="l" rtl="0"/>
                      <a:endParaRPr lang="fr-BE" sz="1100" dirty="0"/>
                    </a:p>
                  </a:txBody>
                  <a:tcPr/>
                </a:tc>
                <a:tc hMerge="1">
                  <a:txBody>
                    <a:bodyPr/>
                    <a:lstStyle/>
                    <a:p>
                      <a:endParaRPr dirty="0"/>
                    </a:p>
                  </a:txBody>
                  <a:tcPr/>
                </a:tc>
                <a:tc hMerge="1">
                  <a:txBody>
                    <a:bodyPr/>
                    <a:lstStyle/>
                    <a:p>
                      <a:endParaRPr lang="fr-BE" sz="1100" dirty="0"/>
                    </a:p>
                  </a:txBody>
                  <a:tcPr/>
                </a:tc>
                <a:extLst>
                  <a:ext uri="{0D108BD9-81ED-4DB2-BD59-A6C34878D82A}">
                    <a16:rowId xmlns:a16="http://schemas.microsoft.com/office/drawing/2014/main" val="197073569"/>
                  </a:ext>
                </a:extLst>
              </a:tr>
              <a:tr h="433356">
                <a:tc>
                  <a:txBody>
                    <a:bodyPr/>
                    <a:lstStyle/>
                    <a:p>
                      <a:r>
                        <a:rPr lang="nl-BE" sz="1100"/>
                        <a:t>1</a:t>
                      </a:r>
                    </a:p>
                  </a:txBody>
                  <a:tcPr/>
                </a:tc>
                <a:tc>
                  <a:txBody>
                    <a:bodyPr/>
                    <a:lstStyle/>
                    <a:p>
                      <a:pPr algn="l"/>
                      <a:r>
                        <a:rPr lang="nl-BE" sz="1100"/>
                        <a:t>Frauderisico's geïdentificeerd door het management en beoordeling</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4121963245"/>
                  </a:ext>
                </a:extLst>
              </a:tr>
              <a:tr h="433356">
                <a:tc>
                  <a:txBody>
                    <a:bodyPr/>
                    <a:lstStyle/>
                    <a:p>
                      <a:r>
                        <a:rPr lang="nl-BE" sz="1100"/>
                        <a:t>2</a:t>
                      </a:r>
                    </a:p>
                  </a:txBody>
                  <a:tcPr/>
                </a:tc>
                <a:tc>
                  <a:txBody>
                    <a:bodyPr/>
                    <a:lstStyle/>
                    <a:p>
                      <a:pPr algn="l"/>
                      <a:r>
                        <a:rPr lang="nl-BE" sz="1100"/>
                        <a:t>Beschrijving van de ingezette middelen om fraude op te sporen</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740450822"/>
                  </a:ext>
                </a:extLst>
              </a:tr>
              <a:tr h="433356">
                <a:tc>
                  <a:txBody>
                    <a:bodyPr/>
                    <a:lstStyle/>
                    <a:p>
                      <a:r>
                        <a:rPr lang="nl-BE" sz="110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1100">
                          <a:solidFill>
                            <a:schemeClr val="dk1"/>
                          </a:solidFill>
                          <a:effectLst/>
                          <a:latin typeface="+mn-lt"/>
                          <a:ea typeface="+mn-ea"/>
                          <a:cs typeface="+mn-cs"/>
                        </a:rPr>
                        <a:t>Beschrijving van feitelijke, vermoede of vermeende fraude die van invloed is op de entiteit. </a:t>
                      </a:r>
                    </a:p>
                    <a:p>
                      <a:pPr algn="l" rtl="0"/>
                      <a:endParaRPr lang="fr-BE" sz="1100" dirty="0"/>
                    </a:p>
                  </a:txBody>
                  <a:tcPr/>
                </a:tc>
                <a:tc>
                  <a:txBody>
                    <a:bodyPr/>
                    <a:lstStyle/>
                    <a:p>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1100" dirty="0">
                          <a:solidFill>
                            <a:schemeClr val="dk1"/>
                          </a:solidFill>
                          <a:effectLst/>
                          <a:latin typeface="+mn-lt"/>
                          <a:ea typeface="+mn-ea"/>
                          <a:cs typeface="+mn-cs"/>
                        </a:rPr>
                        <a:t>Voorbeeld: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1100" dirty="0">
                          <a:solidFill>
                            <a:schemeClr val="dk1"/>
                          </a:solidFill>
                          <a:effectLst/>
                          <a:latin typeface="+mn-lt"/>
                          <a:ea typeface="+mn-ea"/>
                          <a:cs typeface="+mn-cs"/>
                        </a:rPr>
                        <a:t>Het management bevestigt niet op de hoogte te zijn van feitelijke, vermoede of vermeende fraude die van invloed is op de entiteit</a:t>
                      </a:r>
                    </a:p>
                  </a:txBody>
                  <a:tcPr/>
                </a:tc>
                <a:extLst>
                  <a:ext uri="{0D108BD9-81ED-4DB2-BD59-A6C34878D82A}">
                    <a16:rowId xmlns:a16="http://schemas.microsoft.com/office/drawing/2014/main" val="2156956885"/>
                  </a:ext>
                </a:extLst>
              </a:tr>
            </a:tbl>
          </a:graphicData>
        </a:graphic>
      </p:graphicFrame>
      <p:sp>
        <p:nvSpPr>
          <p:cNvPr id="5" name="ZoneTexte 4">
            <a:extLst>
              <a:ext uri="{FF2B5EF4-FFF2-40B4-BE49-F238E27FC236}">
                <a16:creationId xmlns:a16="http://schemas.microsoft.com/office/drawing/2014/main" id="{D7C2E9F4-B42D-3593-E717-8368A3DA02B6}"/>
              </a:ext>
            </a:extLst>
          </p:cNvPr>
          <p:cNvSpPr txBox="1"/>
          <p:nvPr/>
        </p:nvSpPr>
        <p:spPr>
          <a:xfrm>
            <a:off x="213059" y="3779677"/>
            <a:ext cx="8289307" cy="1600438"/>
          </a:xfrm>
          <a:prstGeom prst="rect">
            <a:avLst/>
          </a:prstGeom>
          <a:noFill/>
        </p:spPr>
        <p:txBody>
          <a:bodyPr wrap="square" rtlCol="0">
            <a:spAutoFit/>
          </a:bodyPr>
          <a:lstStyle/>
          <a:p>
            <a:r>
              <a:rPr lang="nl-BE" sz="1000" i="1" dirty="0">
                <a:effectLst/>
                <a:latin typeface="Calibri" panose="020F0502020204030204" pitchFamily="34" charset="0"/>
                <a:ea typeface="Calibri" panose="020F0502020204030204" pitchFamily="34" charset="0"/>
                <a:cs typeface="Times New Roman" panose="02020603050405020304" pitchFamily="18" charset="0"/>
              </a:rPr>
              <a:t>Voorbeelden van interne fraude:</a:t>
            </a:r>
          </a:p>
          <a:p>
            <a:pPr marL="171450" indent="-171450">
              <a:buFont typeface="Arial" panose="020B0604020202020204" pitchFamily="34" charset="0"/>
              <a:buChar char="•"/>
            </a:pPr>
            <a:r>
              <a:rPr lang="nl-BE" sz="1000" i="1" dirty="0">
                <a:effectLst/>
                <a:latin typeface="Calibri" panose="020F0502020204030204" pitchFamily="34" charset="0"/>
                <a:ea typeface="Calibri" panose="020F0502020204030204" pitchFamily="34" charset="0"/>
                <a:cs typeface="Times New Roman" panose="02020603050405020304" pitchFamily="18" charset="0"/>
              </a:rPr>
              <a:t>de vermogensstromen </a:t>
            </a:r>
          </a:p>
          <a:p>
            <a:pPr marL="171450" indent="-171450">
              <a:buFont typeface="Arial" panose="020B0604020202020204" pitchFamily="34" charset="0"/>
              <a:buChar char="•"/>
            </a:pPr>
            <a:r>
              <a:rPr lang="nl-BE" sz="1000" i="1" dirty="0">
                <a:effectLst/>
                <a:latin typeface="Calibri" panose="020F0502020204030204" pitchFamily="34" charset="0"/>
                <a:ea typeface="Calibri" panose="020F0502020204030204" pitchFamily="34" charset="0"/>
                <a:cs typeface="Times New Roman" panose="02020603050405020304" pitchFamily="18" charset="0"/>
              </a:rPr>
              <a:t>de valse facturen </a:t>
            </a:r>
          </a:p>
          <a:p>
            <a:pPr marL="171450" indent="-171450">
              <a:buFont typeface="Arial" panose="020B0604020202020204" pitchFamily="34" charset="0"/>
              <a:buChar char="•"/>
            </a:pPr>
            <a:r>
              <a:rPr lang="nl-BE" sz="1000" i="1" dirty="0">
                <a:effectLst/>
                <a:latin typeface="Calibri" panose="020F0502020204030204" pitchFamily="34" charset="0"/>
                <a:ea typeface="Calibri" panose="020F0502020204030204" pitchFamily="34" charset="0"/>
                <a:cs typeface="Times New Roman" panose="02020603050405020304" pitchFamily="18" charset="0"/>
              </a:rPr>
              <a:t>Met betrekking tot de omleiding van goederen in voorraad </a:t>
            </a:r>
          </a:p>
          <a:p>
            <a:r>
              <a:rPr lang="nl-BE" sz="1000" i="1" dirty="0">
                <a:effectLst/>
                <a:latin typeface="Calibri" panose="020F0502020204030204" pitchFamily="34" charset="0"/>
                <a:ea typeface="Calibri" panose="020F0502020204030204" pitchFamily="34" charset="0"/>
                <a:cs typeface="Times New Roman" panose="02020603050405020304" pitchFamily="18" charset="0"/>
              </a:rPr>
              <a:t>Voorbeelden van externe fraude:</a:t>
            </a:r>
          </a:p>
          <a:p>
            <a:pPr marL="171450" lvl="0" indent="-171450">
              <a:buFont typeface="Arial" panose="020B0604020202020204" pitchFamily="34" charset="0"/>
              <a:buChar char="•"/>
            </a:pPr>
            <a:r>
              <a:rPr lang="nl-BE" sz="1000" i="1" dirty="0">
                <a:effectLst/>
                <a:latin typeface="Calibri" panose="020F0502020204030204" pitchFamily="34" charset="0"/>
                <a:ea typeface="Calibri" panose="020F0502020204030204" pitchFamily="34" charset="0"/>
                <a:cs typeface="Times New Roman" panose="02020603050405020304" pitchFamily="18" charset="0"/>
              </a:rPr>
              <a:t>De telefonische oproep van de leider</a:t>
            </a:r>
          </a:p>
          <a:p>
            <a:pPr marL="171450" lvl="0" indent="-171450">
              <a:buFont typeface="Arial" panose="020B0604020202020204" pitchFamily="34" charset="0"/>
              <a:buChar char="•"/>
            </a:pPr>
            <a:r>
              <a:rPr lang="nl-BE" sz="1000" i="1" dirty="0">
                <a:effectLst/>
                <a:latin typeface="Calibri" panose="020F0502020204030204" pitchFamily="34" charset="0"/>
                <a:ea typeface="Calibri" panose="020F0502020204030204" pitchFamily="34" charset="0"/>
                <a:cs typeface="Times New Roman" panose="02020603050405020304" pitchFamily="18" charset="0"/>
              </a:rPr>
              <a:t>Het gebruik van een vervalst rekeningnummer op facturen</a:t>
            </a:r>
          </a:p>
          <a:p>
            <a:pPr marL="171450" lvl="0" indent="-171450">
              <a:buFont typeface="Arial" panose="020B0604020202020204" pitchFamily="34" charset="0"/>
              <a:buChar char="•"/>
            </a:pPr>
            <a:r>
              <a:rPr lang="nl-BE" sz="1000" i="1" dirty="0" err="1">
                <a:effectLst/>
                <a:latin typeface="Calibri" panose="020F0502020204030204" pitchFamily="34" charset="0"/>
                <a:ea typeface="Calibri" panose="020F0502020204030204" pitchFamily="34" charset="0"/>
                <a:cs typeface="Times New Roman" panose="02020603050405020304" pitchFamily="18" charset="0"/>
              </a:rPr>
              <a:t>Ransomware</a:t>
            </a:r>
            <a:endParaRPr lang="nl-BE" sz="1000" i="1" dirty="0">
              <a:effectLst/>
              <a:latin typeface="Calibri" panose="020F0502020204030204" pitchFamily="34"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267362404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7</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705704157"/>
              </p:ext>
            </p:extLst>
          </p:nvPr>
        </p:nvGraphicFramePr>
        <p:xfrm>
          <a:off x="181179" y="937289"/>
          <a:ext cx="8781642" cy="3145722"/>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 </a:t>
                      </a:r>
                    </a:p>
                  </a:txBody>
                  <a:tcPr/>
                </a:tc>
                <a:tc>
                  <a:txBody>
                    <a:bodyPr/>
                    <a:lstStyle/>
                    <a:p>
                      <a:r>
                        <a:rPr lang="nl-BE" sz="1100"/>
                        <a:t>Thema’s</a:t>
                      </a:r>
                    </a:p>
                  </a:txBody>
                  <a:tcPr/>
                </a:tc>
                <a:tc>
                  <a:txBody>
                    <a:bodyPr/>
                    <a:lstStyle/>
                    <a:p>
                      <a:r>
                        <a:rPr lang="nl-BE" sz="1100"/>
                        <a:t>Beschrijving </a:t>
                      </a:r>
                    </a:p>
                  </a:txBody>
                  <a:tcPr/>
                </a:tc>
                <a:tc>
                  <a:txBody>
                    <a:bodyPr/>
                    <a:lstStyle/>
                    <a:p>
                      <a:r>
                        <a:rPr lang="nl-BE" sz="1100"/>
                        <a:t>Conclusies</a:t>
                      </a:r>
                    </a:p>
                  </a:txBody>
                  <a:tcPr/>
                </a:tc>
                <a:extLst>
                  <a:ext uri="{0D108BD9-81ED-4DB2-BD59-A6C34878D82A}">
                    <a16:rowId xmlns:a16="http://schemas.microsoft.com/office/drawing/2014/main" val="2106850564"/>
                  </a:ext>
                </a:extLst>
              </a:tr>
              <a:tr h="369890">
                <a:tc>
                  <a:txBody>
                    <a:bodyPr/>
                    <a:lstStyle/>
                    <a:p>
                      <a:r>
                        <a:rPr lang="nl-BE" sz="110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100">
                          <a:solidFill>
                            <a:schemeClr val="dk1"/>
                          </a:solidFill>
                          <a:effectLst/>
                          <a:latin typeface="+mn-lt"/>
                          <a:ea typeface="+mn-ea"/>
                          <a:cs typeface="+mn-cs"/>
                        </a:rPr>
                        <a:t>Maatregelen getroffen door het management om de regelgeving die van toepassing is op de entiteit te identificeren</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r h="369890">
                <a:tc>
                  <a:txBody>
                    <a:bodyPr/>
                    <a:lstStyle/>
                    <a:p>
                      <a:r>
                        <a:rPr lang="nl-BE" sz="110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100" strike="noStrike">
                          <a:solidFill>
                            <a:schemeClr val="dk1"/>
                          </a:solidFill>
                          <a:effectLst/>
                          <a:latin typeface="+mn-lt"/>
                          <a:ea typeface="+mn-ea"/>
                          <a:cs typeface="+mn-cs"/>
                        </a:rPr>
                        <a:t>Maatregelen getroffen door het management om eventuele wijzigingen in de toepasselijke regelgeving te identificeren</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874865971"/>
                  </a:ext>
                </a:extLst>
              </a:tr>
              <a:tr h="369890">
                <a:tc>
                  <a:txBody>
                    <a:bodyPr/>
                    <a:lstStyle/>
                    <a:p>
                      <a:r>
                        <a:rPr lang="nl-BE" sz="110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100" dirty="0"/>
                        <a:t>Specifieke risico's geïdentificeerd door het management / een beroep doen op externe experts</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923034894"/>
                  </a:ext>
                </a:extLst>
              </a:tr>
              <a:tr h="369890">
                <a:tc>
                  <a:txBody>
                    <a:bodyPr/>
                    <a:lstStyle/>
                    <a:p>
                      <a:r>
                        <a:rPr lang="nl-BE" sz="110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100"/>
                        <a:t>Veranderingen in de loop van het boekjaar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BE" sz="1100" strike="noStrike"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33636112"/>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nl-BE" sz="2400" dirty="0"/>
              <a:t>ISA 250 (herzien) – het in aanmerking nemen van wetgeving </a:t>
            </a:r>
          </a:p>
        </p:txBody>
      </p:sp>
    </p:spTree>
    <p:extLst>
      <p:ext uri="{BB962C8B-B14F-4D97-AF65-F5344CB8AC3E}">
        <p14:creationId xmlns:p14="http://schemas.microsoft.com/office/powerpoint/2010/main" val="57768558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sp>
        <p:nvSpPr>
          <p:cNvPr id="7" name="Title 6">
            <a:extLst>
              <a:ext uri="{FF2B5EF4-FFF2-40B4-BE49-F238E27FC236}">
                <a16:creationId xmlns:a16="http://schemas.microsoft.com/office/drawing/2014/main" id="{93718D2C-D941-E29C-AF79-3586FE4EF545}"/>
              </a:ext>
            </a:extLst>
          </p:cNvPr>
          <p:cNvSpPr>
            <a:spLocks noGrp="1"/>
          </p:cNvSpPr>
          <p:nvPr>
            <p:ph type="title"/>
          </p:nvPr>
        </p:nvSpPr>
        <p:spPr/>
        <p:txBody>
          <a:bodyPr>
            <a:noAutofit/>
          </a:bodyPr>
          <a:lstStyle/>
          <a:p>
            <a:pPr algn="ctr"/>
            <a:r>
              <a:rPr lang="nl-BE" sz="2400"/>
              <a:t>Toepasselijke regelgeving die van invloed kan zijn op de financiële overzichten</a:t>
            </a:r>
          </a:p>
        </p:txBody>
      </p:sp>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8</a:t>
            </a:fld>
            <a:endParaRPr lang="fr-BE"/>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695752531"/>
              </p:ext>
            </p:extLst>
          </p:nvPr>
        </p:nvGraphicFramePr>
        <p:xfrm>
          <a:off x="149299" y="955963"/>
          <a:ext cx="8781642" cy="3576848"/>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60320">
                  <a:extLst>
                    <a:ext uri="{9D8B030D-6E8A-4147-A177-3AD203B41FA5}">
                      <a16:colId xmlns:a16="http://schemas.microsoft.com/office/drawing/2014/main" val="230574239"/>
                    </a:ext>
                  </a:extLst>
                </a:gridCol>
                <a:gridCol w="2910827">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dirty="0"/>
                        <a:t>Aandachtspunten</a:t>
                      </a:r>
                    </a:p>
                  </a:txBody>
                  <a:tcPr/>
                </a:tc>
                <a:tc>
                  <a:txBody>
                    <a:bodyPr/>
                    <a:lstStyle/>
                    <a:p>
                      <a:r>
                        <a:rPr lang="nl-BE" sz="1100"/>
                        <a:t>Documentatie</a:t>
                      </a:r>
                    </a:p>
                  </a:txBody>
                  <a:tcPr/>
                </a:tc>
                <a:extLst>
                  <a:ext uri="{0D108BD9-81ED-4DB2-BD59-A6C34878D82A}">
                    <a16:rowId xmlns:a16="http://schemas.microsoft.com/office/drawing/2014/main" val="2106850564"/>
                  </a:ext>
                </a:extLst>
              </a:tr>
              <a:tr h="531275">
                <a:tc>
                  <a:txBody>
                    <a:bodyPr/>
                    <a:lstStyle/>
                    <a:p>
                      <a:r>
                        <a:rPr lang="nl-BE" sz="1100"/>
                        <a:t>5</a:t>
                      </a:r>
                    </a:p>
                  </a:txBody>
                  <a:tcPr/>
                </a:tc>
                <a:tc>
                  <a:txBody>
                    <a:bodyPr/>
                    <a:lstStyle/>
                    <a:p>
                      <a:pPr algn="l"/>
                      <a:r>
                        <a:rPr lang="nl-BE" sz="1100"/>
                        <a:t>Aard van de entiteit</a:t>
                      </a:r>
                    </a:p>
                  </a:txBody>
                  <a:tcPr/>
                </a:tc>
                <a:tc>
                  <a:txBody>
                    <a:bodyPr/>
                    <a:lstStyle/>
                    <a:p>
                      <a:r>
                        <a:rPr kumimoji="0" lang="nl-BE" sz="1100" dirty="0">
                          <a:solidFill>
                            <a:schemeClr val="dk1"/>
                          </a:solidFill>
                          <a:effectLst/>
                          <a:latin typeface="+mn-lt"/>
                          <a:ea typeface="+mn-ea"/>
                          <a:cs typeface="+mn-cs"/>
                        </a:rPr>
                        <a:t>Rechtsvorm: NV – BV – VZW – Private stichting – Stichting van openbaar nut – IVZW </a:t>
                      </a:r>
                      <a:br>
                        <a:rPr kumimoji="0" lang="nl-BE" sz="1100" dirty="0">
                          <a:solidFill>
                            <a:schemeClr val="dk1"/>
                          </a:solidFill>
                          <a:effectLst/>
                          <a:latin typeface="+mn-lt"/>
                          <a:ea typeface="+mn-ea"/>
                          <a:cs typeface="+mn-cs"/>
                        </a:rPr>
                      </a:br>
                      <a:r>
                        <a:rPr kumimoji="0" lang="nl-BE" sz="1100" dirty="0">
                          <a:solidFill>
                            <a:schemeClr val="dk1"/>
                          </a:solidFill>
                          <a:effectLst/>
                          <a:latin typeface="+mn-lt"/>
                          <a:ea typeface="+mn-ea"/>
                          <a:cs typeface="+mn-cs"/>
                        </a:rPr>
                        <a:t>Instelling van Openbaar Nut (ION) type A</a:t>
                      </a:r>
                    </a:p>
                    <a:p>
                      <a:r>
                        <a:rPr kumimoji="0" lang="nl-BE" sz="1100" dirty="0">
                          <a:solidFill>
                            <a:schemeClr val="dk1"/>
                          </a:solidFill>
                          <a:effectLst/>
                          <a:latin typeface="+mn-lt"/>
                          <a:ea typeface="+mn-ea"/>
                          <a:cs typeface="+mn-cs"/>
                        </a:rPr>
                        <a:t>ION type B</a:t>
                      </a:r>
                    </a:p>
                    <a:p>
                      <a:r>
                        <a:rPr kumimoji="0" lang="nl-BE" sz="1100" noProof="0" dirty="0">
                          <a:solidFill>
                            <a:schemeClr val="dk1"/>
                          </a:solidFill>
                          <a:effectLst/>
                          <a:latin typeface="+mn-lt"/>
                          <a:ea typeface="+mn-ea"/>
                          <a:cs typeface="+mn-cs"/>
                        </a:rPr>
                        <a:t>Overige </a:t>
                      </a:r>
                    </a:p>
                    <a:p>
                      <a:endParaRPr lang="fr-BE" sz="1100" dirty="0"/>
                    </a:p>
                  </a:txBody>
                  <a:tcPr/>
                </a:tc>
                <a:tc>
                  <a:txBody>
                    <a:bodyPr/>
                    <a:lstStyle/>
                    <a:p>
                      <a:pPr algn="just"/>
                      <a:r>
                        <a:rPr kumimoji="0" lang="nl-BE" sz="1100">
                          <a:solidFill>
                            <a:schemeClr val="dk1"/>
                          </a:solidFill>
                          <a:effectLst/>
                          <a:latin typeface="+mn-lt"/>
                          <a:ea typeface="+mn-ea"/>
                          <a:cs typeface="+mn-cs"/>
                        </a:rPr>
                        <a:t>Statuten </a:t>
                      </a:r>
                    </a:p>
                    <a:p>
                      <a:pPr algn="just"/>
                      <a:r>
                        <a:rPr kumimoji="0" lang="nl-BE" sz="1100">
                          <a:solidFill>
                            <a:schemeClr val="dk1"/>
                          </a:solidFill>
                          <a:effectLst/>
                          <a:latin typeface="+mn-lt"/>
                          <a:ea typeface="+mn-ea"/>
                          <a:cs typeface="+mn-cs"/>
                        </a:rPr>
                        <a:t>Erkenning </a:t>
                      </a:r>
                    </a:p>
                    <a:p>
                      <a:pPr algn="just"/>
                      <a:r>
                        <a:rPr kumimoji="0" lang="nl-BE" sz="1100">
                          <a:solidFill>
                            <a:schemeClr val="dk1"/>
                          </a:solidFill>
                          <a:effectLst/>
                          <a:latin typeface="+mn-lt"/>
                          <a:ea typeface="+mn-ea"/>
                          <a:cs typeface="+mn-cs"/>
                        </a:rPr>
                        <a:t>WVV</a:t>
                      </a:r>
                    </a:p>
                    <a:p>
                      <a:pPr algn="just"/>
                      <a:r>
                        <a:rPr kumimoji="0" lang="nl-BE" sz="1100">
                          <a:solidFill>
                            <a:schemeClr val="dk1"/>
                          </a:solidFill>
                          <a:effectLst/>
                          <a:latin typeface="+mn-lt"/>
                          <a:ea typeface="+mn-ea"/>
                          <a:cs typeface="+mn-cs"/>
                        </a:rPr>
                        <a:t>Oprichtingswet/-decreet</a:t>
                      </a:r>
                    </a:p>
                    <a:p>
                      <a:pPr algn="just"/>
                      <a:r>
                        <a:rPr kumimoji="0" lang="nl-BE" sz="1100">
                          <a:solidFill>
                            <a:schemeClr val="dk1"/>
                          </a:solidFill>
                          <a:effectLst/>
                          <a:latin typeface="+mn-lt"/>
                          <a:ea typeface="+mn-ea"/>
                          <a:cs typeface="+mn-cs"/>
                        </a:rPr>
                        <a:t>Ordonnantie </a:t>
                      </a:r>
                    </a:p>
                    <a:p>
                      <a:pPr algn="just"/>
                      <a:r>
                        <a:rPr kumimoji="0" lang="nl-BE" sz="1100">
                          <a:solidFill>
                            <a:schemeClr val="dk1"/>
                          </a:solidFill>
                          <a:effectLst/>
                          <a:latin typeface="+mn-lt"/>
                          <a:ea typeface="+mn-ea"/>
                          <a:cs typeface="+mn-cs"/>
                        </a:rPr>
                        <a:t>Besluit van de Regering met betrekking tot de interne controle, en inzonderheid de boekhoudkundige controle en de controle van het goede financiële beheer</a:t>
                      </a:r>
                    </a:p>
                    <a:p>
                      <a:pPr algn="just"/>
                      <a:r>
                        <a:rPr kumimoji="0" lang="nl-BE" sz="1100">
                          <a:solidFill>
                            <a:schemeClr val="dk1"/>
                          </a:solidFill>
                          <a:effectLst/>
                          <a:latin typeface="+mn-lt"/>
                          <a:ea typeface="+mn-ea"/>
                          <a:cs typeface="+mn-cs"/>
                        </a:rPr>
                        <a:t>Organieke ordonnantie houdende de bepalingen die van toepassing zijn op de begroting, de boekhouding en de controle</a:t>
                      </a:r>
                    </a:p>
                    <a:p>
                      <a:pPr algn="just"/>
                      <a:r>
                        <a:rPr kumimoji="0" lang="nl-BE" sz="1100">
                          <a:solidFill>
                            <a:schemeClr val="dk1"/>
                          </a:solidFill>
                          <a:effectLst/>
                          <a:latin typeface="+mn-lt"/>
                          <a:ea typeface="+mn-ea"/>
                          <a:cs typeface="+mn-cs"/>
                        </a:rPr>
                        <a:t>enz.</a:t>
                      </a:r>
                    </a:p>
                  </a:txBody>
                  <a:tcPr/>
                </a:tc>
                <a:extLst>
                  <a:ext uri="{0D108BD9-81ED-4DB2-BD59-A6C34878D82A}">
                    <a16:rowId xmlns:a16="http://schemas.microsoft.com/office/drawing/2014/main" val="2156956885"/>
                  </a:ext>
                </a:extLst>
              </a:tr>
              <a:tr h="531275">
                <a:tc>
                  <a:txBody>
                    <a:bodyPr/>
                    <a:lstStyle/>
                    <a:p>
                      <a:r>
                        <a:rPr lang="nl-BE" sz="1100"/>
                        <a:t>6</a:t>
                      </a:r>
                    </a:p>
                  </a:txBody>
                  <a:tcPr/>
                </a:tc>
                <a:tc>
                  <a:txBody>
                    <a:bodyPr/>
                    <a:lstStyle/>
                    <a:p>
                      <a:pPr algn="l"/>
                      <a:r>
                        <a:rPr lang="nl-BE" sz="1100"/>
                        <a:t>Omvang van de entiteit</a:t>
                      </a:r>
                    </a:p>
                  </a:txBody>
                  <a:tcPr/>
                </a:tc>
                <a:tc>
                  <a:txBody>
                    <a:bodyPr/>
                    <a:lstStyle/>
                    <a:p>
                      <a:r>
                        <a:rPr lang="nl-BE" sz="1100"/>
                        <a:t>Groottecriteria en impact op de vorm van de financiële overzichten en andere op te maken documenten </a:t>
                      </a:r>
                      <a:r>
                        <a:rPr lang="nl-BE" sz="1100" baseline="30000"/>
                        <a:t>1</a:t>
                      </a:r>
                    </a:p>
                  </a:txBody>
                  <a:tcPr/>
                </a:tc>
                <a:tc>
                  <a:txBody>
                    <a:bodyPr/>
                    <a:lstStyle/>
                    <a:p>
                      <a:pPr algn="l" rtl="0"/>
                      <a:endParaRPr lang="fr-BE" sz="1100" dirty="0"/>
                    </a:p>
                  </a:txBody>
                  <a:tcPr/>
                </a:tc>
                <a:extLst>
                  <a:ext uri="{0D108BD9-81ED-4DB2-BD59-A6C34878D82A}">
                    <a16:rowId xmlns:a16="http://schemas.microsoft.com/office/drawing/2014/main" val="4092782842"/>
                  </a:ext>
                </a:extLst>
              </a:tr>
              <a:tr h="278726">
                <a:tc>
                  <a:txBody>
                    <a:bodyPr/>
                    <a:lstStyle/>
                    <a:p>
                      <a:r>
                        <a:rPr lang="nl-BE" sz="1100"/>
                        <a:t>7</a:t>
                      </a:r>
                    </a:p>
                  </a:txBody>
                  <a:tcPr/>
                </a:tc>
                <a:tc>
                  <a:txBody>
                    <a:bodyPr/>
                    <a:lstStyle/>
                    <a:p>
                      <a:pPr algn="l"/>
                      <a:r>
                        <a:rPr lang="nl-BE" sz="1100"/>
                        <a:t>Toepasselijke normen</a:t>
                      </a:r>
                    </a:p>
                  </a:txBody>
                  <a:tcPr/>
                </a:tc>
                <a:tc>
                  <a:txBody>
                    <a:bodyPr/>
                    <a:lstStyle/>
                    <a:p>
                      <a:r>
                        <a:rPr kumimoji="0" lang="nl-BE" sz="1100">
                          <a:solidFill>
                            <a:schemeClr val="dk1"/>
                          </a:solidFill>
                          <a:latin typeface="+mn-lt"/>
                          <a:ea typeface="+mn-ea"/>
                          <a:cs typeface="+mn-cs"/>
                        </a:rPr>
                        <a:t>BE GAAP – IFRS - overige</a:t>
                      </a:r>
                    </a:p>
                  </a:txBody>
                  <a:tcPr/>
                </a:tc>
                <a:tc>
                  <a:txBody>
                    <a:bodyPr/>
                    <a:lstStyle/>
                    <a:p>
                      <a:pPr algn="l" rtl="0"/>
                      <a:endParaRPr lang="fr-BE" sz="1100" dirty="0"/>
                    </a:p>
                  </a:txBody>
                  <a:tcPr/>
                </a:tc>
                <a:extLst>
                  <a:ext uri="{0D108BD9-81ED-4DB2-BD59-A6C34878D82A}">
                    <a16:rowId xmlns:a16="http://schemas.microsoft.com/office/drawing/2014/main" val="3478605809"/>
                  </a:ext>
                </a:extLst>
              </a:tr>
            </a:tbl>
          </a:graphicData>
        </a:graphic>
      </p:graphicFrame>
      <p:sp>
        <p:nvSpPr>
          <p:cNvPr id="5" name="ZoneTexte 4">
            <a:extLst>
              <a:ext uri="{FF2B5EF4-FFF2-40B4-BE49-F238E27FC236}">
                <a16:creationId xmlns:a16="http://schemas.microsoft.com/office/drawing/2014/main" id="{D7C2E9F4-B42D-3593-E717-8368A3DA02B6}"/>
              </a:ext>
            </a:extLst>
          </p:cNvPr>
          <p:cNvSpPr txBox="1"/>
          <p:nvPr/>
        </p:nvSpPr>
        <p:spPr>
          <a:xfrm>
            <a:off x="395466" y="4659329"/>
            <a:ext cx="8289307" cy="369332"/>
          </a:xfrm>
          <a:prstGeom prst="rect">
            <a:avLst/>
          </a:prstGeom>
          <a:noFill/>
        </p:spPr>
        <p:txBody>
          <a:bodyPr wrap="square" rtlCol="0">
            <a:spAutoFit/>
          </a:bodyPr>
          <a:lstStyle/>
          <a:p>
            <a:r>
              <a:rPr lang="nl-BE" sz="900" i="1" dirty="0">
                <a:effectLst/>
                <a:latin typeface="Calibri" panose="020F0502020204030204" pitchFamily="34" charset="0"/>
                <a:ea typeface="Calibri" panose="020F0502020204030204" pitchFamily="34" charset="0"/>
                <a:cs typeface="Times New Roman" panose="02020603050405020304" pitchFamily="18" charset="0"/>
              </a:rPr>
              <a:t>(1) Bijvoorbeeld: </a:t>
            </a:r>
            <a:r>
              <a:rPr lang="nl-BE" sz="900" i="1" dirty="0" err="1">
                <a:effectLst/>
                <a:latin typeface="Calibri" panose="020F0502020204030204" pitchFamily="34" charset="0"/>
                <a:ea typeface="Calibri" panose="020F0502020204030204" pitchFamily="34" charset="0"/>
                <a:cs typeface="Times New Roman" panose="02020603050405020304" pitchFamily="18" charset="0"/>
              </a:rPr>
              <a:t>bestuursverslag</a:t>
            </a:r>
            <a:r>
              <a:rPr lang="nl-BE" sz="900" i="1" dirty="0">
                <a:effectLst/>
                <a:latin typeface="Calibri" panose="020F0502020204030204" pitchFamily="34" charset="0"/>
                <a:ea typeface="Calibri" panose="020F0502020204030204" pitchFamily="34" charset="0"/>
                <a:cs typeface="Times New Roman" panose="02020603050405020304" pitchFamily="18" charset="0"/>
              </a:rPr>
              <a:t>, sociale balans, remuneratieverslag, enz. </a:t>
            </a:r>
          </a:p>
          <a:p>
            <a:endParaRPr lang="fr-BE" sz="900" dirty="0"/>
          </a:p>
        </p:txBody>
      </p:sp>
    </p:spTree>
    <p:extLst>
      <p:ext uri="{BB962C8B-B14F-4D97-AF65-F5344CB8AC3E}">
        <p14:creationId xmlns:p14="http://schemas.microsoft.com/office/powerpoint/2010/main" val="82692149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9</a:t>
            </a:fld>
            <a:endParaRPr lang="fr-BE"/>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844909917"/>
              </p:ext>
            </p:extLst>
          </p:nvPr>
        </p:nvGraphicFramePr>
        <p:xfrm>
          <a:off x="181179" y="996607"/>
          <a:ext cx="8781642" cy="3054282"/>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nl-BE" sz="1100"/>
                        <a:t>Nr.</a:t>
                      </a:r>
                    </a:p>
                  </a:txBody>
                  <a:tcPr/>
                </a:tc>
                <a:tc>
                  <a:txBody>
                    <a:bodyPr/>
                    <a:lstStyle/>
                    <a:p>
                      <a:r>
                        <a:rPr lang="nl-BE" sz="1100"/>
                        <a:t>Thema’s</a:t>
                      </a:r>
                    </a:p>
                  </a:txBody>
                  <a:tcPr/>
                </a:tc>
                <a:tc>
                  <a:txBody>
                    <a:bodyPr/>
                    <a:lstStyle/>
                    <a:p>
                      <a:r>
                        <a:rPr lang="nl-BE" sz="1100"/>
                        <a:t>Aandachtspunten</a:t>
                      </a:r>
                    </a:p>
                  </a:txBody>
                  <a:tcPr/>
                </a:tc>
                <a:tc>
                  <a:txBody>
                    <a:bodyPr/>
                    <a:lstStyle/>
                    <a:p>
                      <a:r>
                        <a:rPr lang="nl-BE" sz="1100"/>
                        <a:t>Documentatie</a:t>
                      </a:r>
                    </a:p>
                  </a:txBody>
                  <a:tcPr/>
                </a:tc>
                <a:extLst>
                  <a:ext uri="{0D108BD9-81ED-4DB2-BD59-A6C34878D82A}">
                    <a16:rowId xmlns:a16="http://schemas.microsoft.com/office/drawing/2014/main" val="2106850564"/>
                  </a:ext>
                </a:extLst>
              </a:tr>
              <a:tr h="531275">
                <a:tc>
                  <a:txBody>
                    <a:bodyPr/>
                    <a:lstStyle/>
                    <a:p>
                      <a:r>
                        <a:rPr lang="nl-BE" sz="1100"/>
                        <a:t>8</a:t>
                      </a:r>
                    </a:p>
                  </a:txBody>
                  <a:tcPr/>
                </a:tc>
                <a:tc>
                  <a:txBody>
                    <a:bodyPr/>
                    <a:lstStyle/>
                    <a:p>
                      <a:pPr algn="l"/>
                      <a:r>
                        <a:rPr lang="nl-BE" sz="1100" dirty="0"/>
                        <a:t>Btw-statuut</a:t>
                      </a:r>
                    </a:p>
                  </a:txBody>
                  <a:tcPr/>
                </a:tc>
                <a:tc>
                  <a:txBody>
                    <a:bodyPr/>
                    <a:lstStyle/>
                    <a:p>
                      <a:r>
                        <a:rPr kumimoji="0" lang="nl-BE" sz="1100" dirty="0">
                          <a:solidFill>
                            <a:schemeClr val="dk1"/>
                          </a:solidFill>
                          <a:effectLst/>
                          <a:latin typeface="+mn-lt"/>
                          <a:ea typeface="+mn-ea"/>
                          <a:cs typeface="+mn-cs"/>
                        </a:rPr>
                        <a:t>Economische activiteiten: ja – nee</a:t>
                      </a:r>
                    </a:p>
                    <a:p>
                      <a:r>
                        <a:rPr kumimoji="0" lang="nl-BE" sz="1100" dirty="0">
                          <a:solidFill>
                            <a:schemeClr val="dk1"/>
                          </a:solidFill>
                          <a:effectLst/>
                          <a:latin typeface="+mn-lt"/>
                          <a:ea typeface="+mn-ea"/>
                          <a:cs typeface="+mn-cs"/>
                        </a:rPr>
                        <a:t>Belastingplichtige: ja – nee</a:t>
                      </a:r>
                    </a:p>
                    <a:p>
                      <a:pPr lvl="0"/>
                      <a:r>
                        <a:rPr kumimoji="0" lang="nl-BE" sz="1100" dirty="0">
                          <a:solidFill>
                            <a:schemeClr val="dk1"/>
                          </a:solidFill>
                          <a:effectLst/>
                          <a:latin typeface="+mn-lt"/>
                          <a:ea typeface="+mn-ea"/>
                          <a:cs typeface="+mn-cs"/>
                        </a:rPr>
                        <a:t>Totaal</a:t>
                      </a:r>
                    </a:p>
                    <a:p>
                      <a:pPr lvl="0"/>
                      <a:r>
                        <a:rPr kumimoji="0" lang="nl-BE" sz="1100" dirty="0">
                          <a:solidFill>
                            <a:schemeClr val="dk1"/>
                          </a:solidFill>
                          <a:effectLst/>
                          <a:latin typeface="+mn-lt"/>
                          <a:ea typeface="+mn-ea"/>
                          <a:cs typeface="+mn-cs"/>
                        </a:rPr>
                        <a:t>Gedeeltelijk</a:t>
                      </a:r>
                    </a:p>
                    <a:p>
                      <a:r>
                        <a:rPr kumimoji="0" lang="nl-BE" sz="1100" dirty="0">
                          <a:solidFill>
                            <a:schemeClr val="dk1"/>
                          </a:solidFill>
                          <a:effectLst/>
                          <a:latin typeface="+mn-lt"/>
                          <a:ea typeface="+mn-ea"/>
                          <a:cs typeface="+mn-cs"/>
                        </a:rPr>
                        <a:t>Vrijgesteld </a:t>
                      </a:r>
                    </a:p>
                    <a:p>
                      <a:r>
                        <a:rPr kumimoji="0" lang="nl-BE" sz="1100" dirty="0">
                          <a:solidFill>
                            <a:schemeClr val="dk1"/>
                          </a:solidFill>
                          <a:effectLst/>
                          <a:latin typeface="+mn-lt"/>
                          <a:ea typeface="+mn-ea"/>
                          <a:cs typeface="+mn-cs"/>
                        </a:rPr>
                        <a:t>Weerslag: Maandelijkse / driemaandelijkse aangifte -</a:t>
                      </a:r>
                    </a:p>
                    <a:p>
                      <a:r>
                        <a:rPr kumimoji="0" lang="nl-BE" sz="1100" dirty="0" err="1">
                          <a:solidFill>
                            <a:schemeClr val="dk1"/>
                          </a:solidFill>
                          <a:effectLst/>
                          <a:latin typeface="+mn-lt"/>
                          <a:ea typeface="+mn-ea"/>
                          <a:cs typeface="+mn-cs"/>
                        </a:rPr>
                        <a:t>Instrastat</a:t>
                      </a:r>
                      <a:r>
                        <a:rPr kumimoji="0" lang="nl-BE" sz="1100" dirty="0">
                          <a:solidFill>
                            <a:schemeClr val="dk1"/>
                          </a:solidFill>
                          <a:effectLst/>
                          <a:latin typeface="+mn-lt"/>
                          <a:ea typeface="+mn-ea"/>
                          <a:cs typeface="+mn-cs"/>
                        </a:rPr>
                        <a:t> – </a:t>
                      </a:r>
                      <a:r>
                        <a:rPr kumimoji="0" lang="nl-BE" sz="1100" dirty="0" err="1">
                          <a:solidFill>
                            <a:schemeClr val="dk1"/>
                          </a:solidFill>
                          <a:effectLst/>
                          <a:latin typeface="+mn-lt"/>
                          <a:ea typeface="+mn-ea"/>
                          <a:cs typeface="+mn-cs"/>
                        </a:rPr>
                        <a:t>Intracom</a:t>
                      </a:r>
                      <a:r>
                        <a:rPr kumimoji="0" lang="nl-BE" sz="1100" dirty="0">
                          <a:solidFill>
                            <a:schemeClr val="dk1"/>
                          </a:solidFill>
                          <a:effectLst/>
                          <a:latin typeface="+mn-lt"/>
                          <a:ea typeface="+mn-ea"/>
                          <a:cs typeface="+mn-cs"/>
                        </a:rPr>
                        <a:t> - Jaarlijkse </a:t>
                      </a:r>
                      <a:r>
                        <a:rPr kumimoji="0" lang="nl-BE" sz="1100" dirty="0" err="1">
                          <a:solidFill>
                            <a:schemeClr val="dk1"/>
                          </a:solidFill>
                          <a:effectLst/>
                          <a:latin typeface="+mn-lt"/>
                          <a:ea typeface="+mn-ea"/>
                          <a:cs typeface="+mn-cs"/>
                        </a:rPr>
                        <a:t>listing</a:t>
                      </a:r>
                      <a:r>
                        <a:rPr kumimoji="0" lang="nl-BE" sz="1100" dirty="0">
                          <a:solidFill>
                            <a:schemeClr val="dk1"/>
                          </a:solidFill>
                          <a:effectLst/>
                          <a:latin typeface="+mn-lt"/>
                          <a:ea typeface="+mn-ea"/>
                          <a:cs typeface="+mn-cs"/>
                        </a:rPr>
                        <a:t> - Spontane aangifte</a:t>
                      </a:r>
                    </a:p>
                  </a:txBody>
                  <a:tcPr/>
                </a:tc>
                <a:tc>
                  <a:txBody>
                    <a:bodyPr/>
                    <a:lstStyle/>
                    <a:p>
                      <a:endParaRPr lang="fr-BE" sz="1100" dirty="0"/>
                    </a:p>
                  </a:txBody>
                  <a:tcPr/>
                </a:tc>
                <a:extLst>
                  <a:ext uri="{0D108BD9-81ED-4DB2-BD59-A6C34878D82A}">
                    <a16:rowId xmlns:a16="http://schemas.microsoft.com/office/drawing/2014/main" val="2156956885"/>
                  </a:ext>
                </a:extLst>
              </a:tr>
              <a:tr h="405001">
                <a:tc>
                  <a:txBody>
                    <a:bodyPr/>
                    <a:lstStyle/>
                    <a:p>
                      <a:r>
                        <a:rPr lang="nl-BE" sz="1100"/>
                        <a:t>9</a:t>
                      </a:r>
                    </a:p>
                  </a:txBody>
                  <a:tcPr/>
                </a:tc>
                <a:tc>
                  <a:txBody>
                    <a:bodyPr/>
                    <a:lstStyle/>
                    <a:p>
                      <a:pPr algn="l"/>
                      <a:r>
                        <a:rPr lang="nl-BE" sz="1100"/>
                        <a:t>Belasting</a:t>
                      </a:r>
                    </a:p>
                  </a:txBody>
                  <a:tcPr/>
                </a:tc>
                <a:tc>
                  <a:txBody>
                    <a:bodyPr/>
                    <a:lstStyle/>
                    <a:p>
                      <a:r>
                        <a:rPr lang="nl-BE" sz="1100" dirty="0" err="1"/>
                        <a:t>Ven.B</a:t>
                      </a:r>
                      <a:r>
                        <a:rPr lang="nl-BE" sz="1100" dirty="0"/>
                        <a:t>. – RPB – Compenserende heffing</a:t>
                      </a:r>
                    </a:p>
                    <a:p>
                      <a:r>
                        <a:rPr lang="nl-BE" sz="1100" dirty="0"/>
                        <a:t>Fiche 281.50</a:t>
                      </a:r>
                    </a:p>
                  </a:txBody>
                  <a:tcPr/>
                </a:tc>
                <a:tc>
                  <a:txBody>
                    <a:bodyPr/>
                    <a:lstStyle/>
                    <a:p>
                      <a:endParaRPr lang="fr-BE" sz="1100" dirty="0"/>
                    </a:p>
                  </a:txBody>
                  <a:tcPr/>
                </a:tc>
                <a:extLst>
                  <a:ext uri="{0D108BD9-81ED-4DB2-BD59-A6C34878D82A}">
                    <a16:rowId xmlns:a16="http://schemas.microsoft.com/office/drawing/2014/main" val="2213090958"/>
                  </a:ext>
                </a:extLst>
              </a:tr>
              <a:tr h="531275">
                <a:tc>
                  <a:txBody>
                    <a:bodyPr/>
                    <a:lstStyle/>
                    <a:p>
                      <a:r>
                        <a:rPr lang="nl-BE" sz="1100"/>
                        <a:t>10</a:t>
                      </a:r>
                    </a:p>
                  </a:txBody>
                  <a:tcPr/>
                </a:tc>
                <a:tc>
                  <a:txBody>
                    <a:bodyPr/>
                    <a:lstStyle/>
                    <a:p>
                      <a:pPr algn="l"/>
                      <a:r>
                        <a:rPr lang="nl-BE" sz="1100"/>
                        <a:t>Subsidies</a:t>
                      </a:r>
                    </a:p>
                  </a:txBody>
                  <a:tcPr/>
                </a:tc>
                <a:tc>
                  <a:txBody>
                    <a:bodyPr/>
                    <a:lstStyle/>
                    <a:p>
                      <a:r>
                        <a:rPr kumimoji="0" lang="nl-BE" sz="1100" dirty="0">
                          <a:solidFill>
                            <a:schemeClr val="dk1"/>
                          </a:solidFill>
                          <a:effectLst/>
                          <a:latin typeface="+mn-lt"/>
                          <a:ea typeface="+mn-ea"/>
                          <a:cs typeface="+mn-cs"/>
                        </a:rPr>
                        <a:t>Specifieke verplichtingen in termen van procedures, verslaggeving of specifieke regelgevingen?</a:t>
                      </a:r>
                    </a:p>
                  </a:txBody>
                  <a:tcPr/>
                </a:tc>
                <a:tc>
                  <a:txBody>
                    <a:bodyPr/>
                    <a:lstStyle/>
                    <a:p>
                      <a:endParaRPr lang="fr-BE" sz="1100" dirty="0"/>
                    </a:p>
                  </a:txBody>
                  <a:tcPr/>
                </a:tc>
                <a:extLst>
                  <a:ext uri="{0D108BD9-81ED-4DB2-BD59-A6C34878D82A}">
                    <a16:rowId xmlns:a16="http://schemas.microsoft.com/office/drawing/2014/main" val="3002013960"/>
                  </a:ext>
                </a:extLst>
              </a:tr>
            </a:tbl>
          </a:graphicData>
        </a:graphic>
      </p:graphicFrame>
      <p:sp>
        <p:nvSpPr>
          <p:cNvPr id="11" name="Title 6">
            <a:extLst>
              <a:ext uri="{FF2B5EF4-FFF2-40B4-BE49-F238E27FC236}">
                <a16:creationId xmlns:a16="http://schemas.microsoft.com/office/drawing/2014/main" id="{4478CA8E-744D-486F-9AAA-751BD8E1A8D7}"/>
              </a:ext>
            </a:extLst>
          </p:cNvPr>
          <p:cNvSpPr>
            <a:spLocks noGrp="1"/>
          </p:cNvSpPr>
          <p:nvPr>
            <p:ph type="title"/>
          </p:nvPr>
        </p:nvSpPr>
        <p:spPr>
          <a:xfrm>
            <a:off x="628650" y="128183"/>
            <a:ext cx="7886700" cy="993775"/>
          </a:xfrm>
        </p:spPr>
        <p:txBody>
          <a:bodyPr>
            <a:noAutofit/>
          </a:bodyPr>
          <a:lstStyle/>
          <a:p>
            <a:pPr algn="ctr"/>
            <a:r>
              <a:rPr lang="nl-BE" sz="2400"/>
              <a:t>Toepasselijke regelgeving die van invloed kan zijn op de financiële overzichten</a:t>
            </a:r>
          </a:p>
        </p:txBody>
      </p:sp>
    </p:spTree>
    <p:extLst>
      <p:ext uri="{BB962C8B-B14F-4D97-AF65-F5344CB8AC3E}">
        <p14:creationId xmlns:p14="http://schemas.microsoft.com/office/powerpoint/2010/main" val="2327292317"/>
      </p:ext>
    </p:extLst>
  </p:cSld>
  <p:clrMapOvr>
    <a:masterClrMapping/>
  </p:clrMapOvr>
  <p:transition spd="slow">
    <p:push dir="u"/>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C57FC6C9899045BC1F6DFCE8170996" ma:contentTypeVersion="20" ma:contentTypeDescription="Create a new document." ma:contentTypeScope="" ma:versionID="c060c1d6b2bc144ea1c8de036eeaad27">
  <xsd:schema xmlns:xsd="http://www.w3.org/2001/XMLSchema" xmlns:xs="http://www.w3.org/2001/XMLSchema" xmlns:p="http://schemas.microsoft.com/office/2006/metadata/properties" xmlns:ns2="86d8d313-957f-44b4-bb66-f96f0d40e904" xmlns:ns3="ff960655-24fd-4f3f-8e9c-285049d99abf" targetNamespace="http://schemas.microsoft.com/office/2006/metadata/properties" ma:root="true" ma:fieldsID="83a4ce22458db7c82e2789a1e4671ff5" ns2:_="" ns3:_="">
    <xsd:import namespace="86d8d313-957f-44b4-bb66-f96f0d40e904"/>
    <xsd:import namespace="ff960655-24fd-4f3f-8e9c-285049d99a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afbeelding" minOccurs="0"/>
                <xsd:element ref="ns2:MediaServiceLocation" minOccurs="0"/>
                <xsd:element ref="ns2:MediaLengthInSeconds" minOccurs="0"/>
                <xsd:element ref="ns2:nb"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d8d313-957f-44b4-bb66-f96f0d40e9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afbeelding" ma:index="19" nillable="true" ma:displayName="afbeelding" ma:format="Thumbnail" ma:internalName="afbeelding">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nb" ma:index="22" nillable="true" ma:displayName="nb" ma:format="Dropdown" ma:internalName="nb" ma:percentage="FALSE">
      <xsd:simpleType>
        <xsd:restriction base="dms:Number"/>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918316e-a107-409d-b431-985ec685cba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960655-24fd-4f3f-8e9c-285049d99ab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bfdd8afc-b80c-4d97-84ec-64aa09854bbf}" ma:internalName="TaxCatchAll" ma:showField="CatchAllData" ma:web="ff960655-24fd-4f3f-8e9c-285049d99a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f960655-24fd-4f3f-8e9c-285049d99abf" xsi:nil="true"/>
    <lcf76f155ced4ddcb4097134ff3c332f xmlns="86d8d313-957f-44b4-bb66-f96f0d40e904">
      <Terms xmlns="http://schemas.microsoft.com/office/infopath/2007/PartnerControls"/>
    </lcf76f155ced4ddcb4097134ff3c332f>
    <afbeelding xmlns="86d8d313-957f-44b4-bb66-f96f0d40e904" xsi:nil="true"/>
    <nb xmlns="86d8d313-957f-44b4-bb66-f96f0d40e904" xsi:nil="true"/>
  </documentManagement>
</p:properties>
</file>

<file path=customXml/itemProps1.xml><?xml version="1.0" encoding="utf-8"?>
<ds:datastoreItem xmlns:ds="http://schemas.openxmlformats.org/officeDocument/2006/customXml" ds:itemID="{4F3219D9-68BB-40FE-9DE6-9BBB309FAF06}">
  <ds:schemaRefs>
    <ds:schemaRef ds:uri="http://schemas.microsoft.com/sharepoint/v3/contenttype/forms"/>
  </ds:schemaRefs>
</ds:datastoreItem>
</file>

<file path=customXml/itemProps2.xml><?xml version="1.0" encoding="utf-8"?>
<ds:datastoreItem xmlns:ds="http://schemas.openxmlformats.org/officeDocument/2006/customXml" ds:itemID="{D3D65D58-7832-4BD0-B92B-855DAE6F67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d8d313-957f-44b4-bb66-f96f0d40e904"/>
    <ds:schemaRef ds:uri="ff960655-24fd-4f3f-8e9c-285049d99a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358F62B-1C7F-4672-B6E5-D835BA007EBF}">
  <ds:schemaRefs>
    <ds:schemaRef ds:uri="http://schemas.microsoft.com/office/2006/metadata/properties"/>
    <ds:schemaRef ds:uri="http://schemas.microsoft.com/office/infopath/2007/PartnerControls"/>
    <ds:schemaRef ds:uri="ff960655-24fd-4f3f-8e9c-285049d99abf"/>
    <ds:schemaRef ds:uri="86d8d313-957f-44b4-bb66-f96f0d40e904"/>
  </ds:schemaRefs>
</ds:datastoreItem>
</file>

<file path=docProps/app.xml><?xml version="1.0" encoding="utf-8"?>
<Properties xmlns="http://schemas.openxmlformats.org/officeDocument/2006/extended-properties" xmlns:vt="http://schemas.openxmlformats.org/officeDocument/2006/docPropsVTypes">
  <TotalTime>1632</TotalTime>
  <Words>1907</Words>
  <Application>Microsoft Office PowerPoint</Application>
  <PresentationFormat>Diavoorstelling (16:9)</PresentationFormat>
  <Paragraphs>367</Paragraphs>
  <Slides>20</Slides>
  <Notes>19</Notes>
  <HiddenSlides>0</HiddenSlides>
  <MMClips>0</MMClips>
  <ScaleCrop>false</ScaleCrop>
  <HeadingPairs>
    <vt:vector size="6" baseType="variant">
      <vt:variant>
        <vt:lpstr>Gebruikte lettertypen</vt:lpstr>
      </vt:variant>
      <vt:variant>
        <vt:i4>8</vt:i4>
      </vt:variant>
      <vt:variant>
        <vt:lpstr>Thema</vt:lpstr>
      </vt:variant>
      <vt:variant>
        <vt:i4>3</vt:i4>
      </vt:variant>
      <vt:variant>
        <vt:lpstr>Diatitels</vt:lpstr>
      </vt:variant>
      <vt:variant>
        <vt:i4>20</vt:i4>
      </vt:variant>
    </vt:vector>
  </HeadingPairs>
  <TitlesOfParts>
    <vt:vector size="31" baseType="lpstr">
      <vt:lpstr>Arial</vt:lpstr>
      <vt:lpstr>Calibri</vt:lpstr>
      <vt:lpstr>Calibri Light</vt:lpstr>
      <vt:lpstr>Constantia</vt:lpstr>
      <vt:lpstr>Franklin Gothic Book</vt:lpstr>
      <vt:lpstr>Georgia</vt:lpstr>
      <vt:lpstr>Trebuchet MS</vt:lpstr>
      <vt:lpstr>Wingdings 2</vt:lpstr>
      <vt:lpstr>1_Conception personnalisée</vt:lpstr>
      <vt:lpstr>Urbain</vt:lpstr>
      <vt:lpstr>Conception personnalisée</vt:lpstr>
      <vt:lpstr> Planning meeting met het management en eventuele communicatie met de met governance belaste personen                                                                              </vt:lpstr>
      <vt:lpstr>Markante feiten van het boekjaar </vt:lpstr>
      <vt:lpstr>Markante feiten van het boekjaar </vt:lpstr>
      <vt:lpstr>Markante feiten van het boekjaar </vt:lpstr>
      <vt:lpstr>ISA 570 – Continuïteit</vt:lpstr>
      <vt:lpstr>ISA 240 - fraude</vt:lpstr>
      <vt:lpstr>ISA 250 (herzien) – het in aanmerking nemen van wetgeving </vt:lpstr>
      <vt:lpstr>Toepasselijke regelgeving die van invloed kan zijn op de financiële overzichten</vt:lpstr>
      <vt:lpstr>Toepasselijke regelgeving die van invloed kan zijn op de financiële overzichten</vt:lpstr>
      <vt:lpstr>Toepasselijke regelgeving die van invloed kan zijn op de financiële overzichten</vt:lpstr>
      <vt:lpstr>Toepasselijke regelgeving die van invloed kan zijn op de financiële overzichten</vt:lpstr>
      <vt:lpstr>ISA 250 (herzien) – het in aanmerking nemen van wetgeving </vt:lpstr>
      <vt:lpstr>ISA 550 – verbonden partijen</vt:lpstr>
      <vt:lpstr>ISA 600 – bijzondere overwegingen – controles van financiële overzichten van een groep</vt:lpstr>
      <vt:lpstr>ISA 600 – bijzondere overwegingen – controles van financiële overzichten van een groep</vt:lpstr>
      <vt:lpstr>ISA 610 (herzien) – gebruikmaken van de werkzaamheden van interne auditors</vt:lpstr>
      <vt:lpstr>ISA 720 (herzien) – de verantwoordelijkheden van de auditor met betrekking tot andere informatie</vt:lpstr>
      <vt:lpstr>ISA 720 (herzien) – de verantwoordelijkheden van de auditor met betrekking tot andere informatie</vt:lpstr>
      <vt:lpstr>ISA 260 – communicatie met de met governance belaste personen</vt:lpstr>
      <vt:lpstr>Informatie te communiceren met de met governance belaste personen(1)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des entreprises (SME’s) en 2021</dc:title>
  <dc:creator>Christophe Remon</dc:creator>
  <cp:lastModifiedBy>Steven De Blauwe</cp:lastModifiedBy>
  <cp:revision>456</cp:revision>
  <cp:lastPrinted>2023-06-05T10:52:31Z</cp:lastPrinted>
  <dcterms:created xsi:type="dcterms:W3CDTF">2021-01-12T22:21:24Z</dcterms:created>
  <dcterms:modified xsi:type="dcterms:W3CDTF">2024-07-30T13:34:24Z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0x010100CEC57FC6C9899045BC1F6DFCE8170996</vt:lpwstr>
  </property>
  <property fmtid="{D5CDD505-2E9C-101B-9397-08002B2CF9AE}" pid="3" name="MediaServiceImageTags">
    <vt:lpwstr/>
  </property>
</Properties>
</file>