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0" r:id="rId4"/>
    <p:sldMasterId id="2147483872" r:id="rId5"/>
    <p:sldMasterId id="2147483882" r:id="rId6"/>
  </p:sldMasterIdLst>
  <p:notesMasterIdLst>
    <p:notesMasterId r:id="rId27"/>
  </p:notesMasterIdLst>
  <p:handoutMasterIdLst>
    <p:handoutMasterId r:id="rId28"/>
  </p:handoutMasterIdLst>
  <p:sldIdLst>
    <p:sldId id="1068" r:id="rId7"/>
    <p:sldId id="1284" r:id="rId8"/>
    <p:sldId id="1289" r:id="rId9"/>
    <p:sldId id="1292" r:id="rId10"/>
    <p:sldId id="1260" r:id="rId11"/>
    <p:sldId id="1257" r:id="rId12"/>
    <p:sldId id="1290" r:id="rId13"/>
    <p:sldId id="1262" r:id="rId14"/>
    <p:sldId id="1263" r:id="rId15"/>
    <p:sldId id="1267" r:id="rId16"/>
    <p:sldId id="1264" r:id="rId17"/>
    <p:sldId id="1291" r:id="rId18"/>
    <p:sldId id="1258" r:id="rId19"/>
    <p:sldId id="1294" r:id="rId20"/>
    <p:sldId id="1295" r:id="rId21"/>
    <p:sldId id="1259" r:id="rId22"/>
    <p:sldId id="1275" r:id="rId23"/>
    <p:sldId id="1277" r:id="rId24"/>
    <p:sldId id="1293" r:id="rId25"/>
    <p:sldId id="1296" r:id="rId26"/>
  </p:sldIdLst>
  <p:sldSz cx="9144000" cy="5143500" type="screen16x9"/>
  <p:notesSz cx="6797675"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 sectie" id="{26667997-5AE8-4597-BCCD-9B4139618596}">
          <p14:sldIdLst>
            <p14:sldId id="1068"/>
            <p14:sldId id="1284"/>
            <p14:sldId id="1289"/>
            <p14:sldId id="1292"/>
            <p14:sldId id="1260"/>
            <p14:sldId id="1257"/>
            <p14:sldId id="1290"/>
            <p14:sldId id="1262"/>
            <p14:sldId id="1263"/>
            <p14:sldId id="1267"/>
            <p14:sldId id="1264"/>
            <p14:sldId id="1291"/>
            <p14:sldId id="1258"/>
            <p14:sldId id="1294"/>
            <p14:sldId id="1295"/>
            <p14:sldId id="1259"/>
            <p14:sldId id="1275"/>
            <p14:sldId id="1277"/>
            <p14:sldId id="1293"/>
            <p14:sldId id="1296"/>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ECDA589-6691-C13D-D02F-09448C3E3036}" name="Alexandre Piret" initials="AP" userId="S::alexandre.piret@remon.be::9ae7e4d0-abb9-415f-9113-8232d74ee05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hristophe Remon" initials="CR" lastIdx="1" clrIdx="0">
    <p:extLst>
      <p:ext uri="{19B8F6BF-5375-455C-9EA6-DF929625EA0E}">
        <p15:presenceInfo xmlns:p15="http://schemas.microsoft.com/office/powerpoint/2012/main" userId="S::christophe.remon@remon.be::eb0a396f-b27c-4744-8165-057dc2f739a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4456"/>
    <a:srgbClr val="97B9BC"/>
    <a:srgbClr val="36676C"/>
    <a:srgbClr val="BFD9DC"/>
    <a:srgbClr val="438086"/>
    <a:srgbClr val="ABC8CA"/>
    <a:srgbClr val="B8D3D6"/>
    <a:srgbClr val="74A1A5"/>
    <a:srgbClr val="86ADB1"/>
    <a:srgbClr val="A4C2C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70" autoAdjust="0"/>
    <p:restoredTop sz="90799" autoAdjust="0"/>
  </p:normalViewPr>
  <p:slideViewPr>
    <p:cSldViewPr snapToGrid="0" snapToObjects="1">
      <p:cViewPr varScale="1">
        <p:scale>
          <a:sx n="190" d="100"/>
          <a:sy n="190" d="100"/>
        </p:scale>
        <p:origin x="1404" y="162"/>
      </p:cViewPr>
      <p:guideLst>
        <p:guide orient="horz" pos="1620"/>
        <p:guide pos="2880"/>
      </p:guideLst>
    </p:cSldViewPr>
  </p:slideViewPr>
  <p:notesTextViewPr>
    <p:cViewPr>
      <p:scale>
        <a:sx n="400" d="100"/>
        <a:sy n="400" d="100"/>
      </p:scale>
      <p:origin x="0" y="0"/>
    </p:cViewPr>
  </p:notesTextViewPr>
  <p:sorterViewPr>
    <p:cViewPr>
      <p:scale>
        <a:sx n="100" d="100"/>
        <a:sy n="100" d="100"/>
      </p:scale>
      <p:origin x="0" y="0"/>
    </p:cViewPr>
  </p:sorterViewPr>
  <p:notesViewPr>
    <p:cSldViewPr snapToGrid="0" snapToObjects="1">
      <p:cViewPr varScale="1">
        <p:scale>
          <a:sx n="82" d="100"/>
          <a:sy n="82" d="100"/>
        </p:scale>
        <p:origin x="4272" y="8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microsoft.com/office/2016/11/relationships/changesInfo" Target="changesInfos/changesInfo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presProps" Target="presProps.xml"/><Relationship Id="rId35" Type="http://schemas.microsoft.com/office/2018/10/relationships/authors" Target="authors.xml"/><Relationship Id="rId8"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éphanie Quintart" userId="e220c5aa-e28c-44e9-a6ff-a6a35c0c54ed" providerId="ADAL" clId="{64A0ECD3-2E7D-4D17-B748-F55C5B5525EF}"/>
    <pc:docChg chg="undo custSel modSld">
      <pc:chgData name="Stéphanie Quintart" userId="e220c5aa-e28c-44e9-a6ff-a6a35c0c54ed" providerId="ADAL" clId="{64A0ECD3-2E7D-4D17-B748-F55C5B5525EF}" dt="2024-07-09T12:46:04.598" v="37"/>
      <pc:docMkLst>
        <pc:docMk/>
      </pc:docMkLst>
      <pc:sldChg chg="modSp mod">
        <pc:chgData name="Stéphanie Quintart" userId="e220c5aa-e28c-44e9-a6ff-a6a35c0c54ed" providerId="ADAL" clId="{64A0ECD3-2E7D-4D17-B748-F55C5B5525EF}" dt="2024-07-09T12:30:46.763" v="13" actId="20577"/>
        <pc:sldMkLst>
          <pc:docMk/>
          <pc:sldMk cId="1542437242" sldId="1068"/>
        </pc:sldMkLst>
        <pc:spChg chg="mod">
          <ac:chgData name="Stéphanie Quintart" userId="e220c5aa-e28c-44e9-a6ff-a6a35c0c54ed" providerId="ADAL" clId="{64A0ECD3-2E7D-4D17-B748-F55C5B5525EF}" dt="2024-07-09T12:30:46.763" v="13" actId="20577"/>
          <ac:spMkLst>
            <pc:docMk/>
            <pc:sldMk cId="1542437242" sldId="1068"/>
            <ac:spMk id="2" creationId="{904495B6-0CC0-4B81-B9A6-1F8B0CCC9C53}"/>
          </ac:spMkLst>
        </pc:spChg>
      </pc:sldChg>
      <pc:sldChg chg="modSp mod">
        <pc:chgData name="Stéphanie Quintart" userId="e220c5aa-e28c-44e9-a6ff-a6a35c0c54ed" providerId="ADAL" clId="{64A0ECD3-2E7D-4D17-B748-F55C5B5525EF}" dt="2024-07-09T11:11:59.755" v="0" actId="1076"/>
        <pc:sldMkLst>
          <pc:docMk/>
          <pc:sldMk cId="2673624041" sldId="1257"/>
        </pc:sldMkLst>
        <pc:spChg chg="mod">
          <ac:chgData name="Stéphanie Quintart" userId="e220c5aa-e28c-44e9-a6ff-a6a35c0c54ed" providerId="ADAL" clId="{64A0ECD3-2E7D-4D17-B748-F55C5B5525EF}" dt="2024-07-09T11:11:59.755" v="0" actId="1076"/>
          <ac:spMkLst>
            <pc:docMk/>
            <pc:sldMk cId="2673624041" sldId="1257"/>
            <ac:spMk id="5" creationId="{D7C2E9F4-B42D-3593-E717-8368A3DA02B6}"/>
          </ac:spMkLst>
        </pc:spChg>
      </pc:sldChg>
      <pc:sldChg chg="modSp mod">
        <pc:chgData name="Stéphanie Quintart" userId="e220c5aa-e28c-44e9-a6ff-a6a35c0c54ed" providerId="ADAL" clId="{64A0ECD3-2E7D-4D17-B748-F55C5B5525EF}" dt="2024-07-09T12:45:52.858" v="35"/>
        <pc:sldMkLst>
          <pc:docMk/>
          <pc:sldMk cId="2376085203" sldId="1259"/>
        </pc:sldMkLst>
        <pc:spChg chg="mod">
          <ac:chgData name="Stéphanie Quintart" userId="e220c5aa-e28c-44e9-a6ff-a6a35c0c54ed" providerId="ADAL" clId="{64A0ECD3-2E7D-4D17-B748-F55C5B5525EF}" dt="2024-07-09T12:45:52.858" v="35"/>
          <ac:spMkLst>
            <pc:docMk/>
            <pc:sldMk cId="2376085203" sldId="1259"/>
            <ac:spMk id="6" creationId="{EFA947A1-CA29-8428-81AD-B48AD4601C56}"/>
          </ac:spMkLst>
        </pc:spChg>
      </pc:sldChg>
      <pc:sldChg chg="modSp mod">
        <pc:chgData name="Stéphanie Quintart" userId="e220c5aa-e28c-44e9-a6ff-a6a35c0c54ed" providerId="ADAL" clId="{64A0ECD3-2E7D-4D17-B748-F55C5B5525EF}" dt="2024-07-09T12:46:00.449" v="36"/>
        <pc:sldMkLst>
          <pc:docMk/>
          <pc:sldMk cId="186113969" sldId="1275"/>
        </pc:sldMkLst>
        <pc:spChg chg="mod">
          <ac:chgData name="Stéphanie Quintart" userId="e220c5aa-e28c-44e9-a6ff-a6a35c0c54ed" providerId="ADAL" clId="{64A0ECD3-2E7D-4D17-B748-F55C5B5525EF}" dt="2024-07-09T12:46:00.449" v="36"/>
          <ac:spMkLst>
            <pc:docMk/>
            <pc:sldMk cId="186113969" sldId="1275"/>
            <ac:spMk id="6" creationId="{C57CC7F5-2485-B330-0462-C739FA359EDD}"/>
          </ac:spMkLst>
        </pc:spChg>
      </pc:sldChg>
      <pc:sldChg chg="modSp mod">
        <pc:chgData name="Stéphanie Quintart" userId="e220c5aa-e28c-44e9-a6ff-a6a35c0c54ed" providerId="ADAL" clId="{64A0ECD3-2E7D-4D17-B748-F55C5B5525EF}" dt="2024-07-09T12:46:04.598" v="37"/>
        <pc:sldMkLst>
          <pc:docMk/>
          <pc:sldMk cId="2626857197" sldId="1277"/>
        </pc:sldMkLst>
        <pc:spChg chg="mod">
          <ac:chgData name="Stéphanie Quintart" userId="e220c5aa-e28c-44e9-a6ff-a6a35c0c54ed" providerId="ADAL" clId="{64A0ECD3-2E7D-4D17-B748-F55C5B5525EF}" dt="2024-07-09T12:46:04.598" v="37"/>
          <ac:spMkLst>
            <pc:docMk/>
            <pc:sldMk cId="2626857197" sldId="1277"/>
            <ac:spMk id="7" creationId="{E99B2763-6B5E-26EE-ED0D-8354B41C20A8}"/>
          </ac:spMkLst>
        </pc:spChg>
      </pc:sldChg>
      <pc:sldChg chg="modSp mod">
        <pc:chgData name="Stéphanie Quintart" userId="e220c5aa-e28c-44e9-a6ff-a6a35c0c54ed" providerId="ADAL" clId="{64A0ECD3-2E7D-4D17-B748-F55C5B5525EF}" dt="2024-07-09T12:45:16.308" v="23" actId="20577"/>
        <pc:sldMkLst>
          <pc:docMk/>
          <pc:sldMk cId="577685583" sldId="1290"/>
        </pc:sldMkLst>
        <pc:spChg chg="mod">
          <ac:chgData name="Stéphanie Quintart" userId="e220c5aa-e28c-44e9-a6ff-a6a35c0c54ed" providerId="ADAL" clId="{64A0ECD3-2E7D-4D17-B748-F55C5B5525EF}" dt="2024-07-09T12:45:16.308" v="23" actId="20577"/>
          <ac:spMkLst>
            <pc:docMk/>
            <pc:sldMk cId="577685583" sldId="1290"/>
            <ac:spMk id="6" creationId="{184CB05D-23E1-D591-6A5E-4921BB28A8FC}"/>
          </ac:spMkLst>
        </pc:spChg>
      </pc:sldChg>
      <pc:sldChg chg="modSp mod">
        <pc:chgData name="Stéphanie Quintart" userId="e220c5aa-e28c-44e9-a6ff-a6a35c0c54ed" providerId="ADAL" clId="{64A0ECD3-2E7D-4D17-B748-F55C5B5525EF}" dt="2024-07-09T12:45:32.992" v="33" actId="20577"/>
        <pc:sldMkLst>
          <pc:docMk/>
          <pc:sldMk cId="1417124291" sldId="1291"/>
        </pc:sldMkLst>
        <pc:spChg chg="mod">
          <ac:chgData name="Stéphanie Quintart" userId="e220c5aa-e28c-44e9-a6ff-a6a35c0c54ed" providerId="ADAL" clId="{64A0ECD3-2E7D-4D17-B748-F55C5B5525EF}" dt="2024-07-09T12:45:32.992" v="33" actId="20577"/>
          <ac:spMkLst>
            <pc:docMk/>
            <pc:sldMk cId="1417124291" sldId="1291"/>
            <ac:spMk id="6" creationId="{184CB05D-23E1-D591-6A5E-4921BB28A8FC}"/>
          </ac:spMkLst>
        </pc:spChg>
      </pc:sldChg>
      <pc:sldChg chg="modSp mod">
        <pc:chgData name="Stéphanie Quintart" userId="e220c5aa-e28c-44e9-a6ff-a6a35c0c54ed" providerId="ADAL" clId="{64A0ECD3-2E7D-4D17-B748-F55C5B5525EF}" dt="2024-07-09T12:25:39.702" v="4" actId="6549"/>
        <pc:sldMkLst>
          <pc:docMk/>
          <pc:sldMk cId="1546702625" sldId="1293"/>
        </pc:sldMkLst>
        <pc:spChg chg="mod">
          <ac:chgData name="Stéphanie Quintart" userId="e220c5aa-e28c-44e9-a6ff-a6a35c0c54ed" providerId="ADAL" clId="{64A0ECD3-2E7D-4D17-B748-F55C5B5525EF}" dt="2024-07-09T12:25:39.702" v="4" actId="6549"/>
          <ac:spMkLst>
            <pc:docMk/>
            <pc:sldMk cId="1546702625" sldId="1293"/>
            <ac:spMk id="7" creationId="{E99B2763-6B5E-26EE-ED0D-8354B41C20A8}"/>
          </ac:spMkLst>
        </pc:spChg>
      </pc:sldChg>
      <pc:sldChg chg="modSp mod">
        <pc:chgData name="Stéphanie Quintart" userId="e220c5aa-e28c-44e9-a6ff-a6a35c0c54ed" providerId="ADAL" clId="{64A0ECD3-2E7D-4D17-B748-F55C5B5525EF}" dt="2024-07-09T11:13:01.487" v="2" actId="1076"/>
        <pc:sldMkLst>
          <pc:docMk/>
          <pc:sldMk cId="164265397" sldId="1294"/>
        </pc:sldMkLst>
        <pc:spChg chg="mod">
          <ac:chgData name="Stéphanie Quintart" userId="e220c5aa-e28c-44e9-a6ff-a6a35c0c54ed" providerId="ADAL" clId="{64A0ECD3-2E7D-4D17-B748-F55C5B5525EF}" dt="2024-07-09T11:13:01.487" v="2" actId="1076"/>
          <ac:spMkLst>
            <pc:docMk/>
            <pc:sldMk cId="164265397" sldId="1294"/>
            <ac:spMk id="6" creationId="{281ED1B6-3585-4F55-4342-562649E8D2AE}"/>
          </ac:spMkLst>
        </pc:spChg>
      </pc:sldChg>
      <pc:sldChg chg="modSp mod">
        <pc:chgData name="Stéphanie Quintart" userId="e220c5aa-e28c-44e9-a6ff-a6a35c0c54ed" providerId="ADAL" clId="{64A0ECD3-2E7D-4D17-B748-F55C5B5525EF}" dt="2024-07-09T12:27:05.707" v="8" actId="1076"/>
        <pc:sldMkLst>
          <pc:docMk/>
          <pc:sldMk cId="1227426073" sldId="1296"/>
        </pc:sldMkLst>
        <pc:spChg chg="mod">
          <ac:chgData name="Stéphanie Quintart" userId="e220c5aa-e28c-44e9-a6ff-a6a35c0c54ed" providerId="ADAL" clId="{64A0ECD3-2E7D-4D17-B748-F55C5B5525EF}" dt="2024-07-09T12:26:24.507" v="5"/>
          <ac:spMkLst>
            <pc:docMk/>
            <pc:sldMk cId="1227426073" sldId="1296"/>
            <ac:spMk id="2" creationId="{E0078FAA-058F-79BB-F0BA-F85C7A96FB3F}"/>
          </ac:spMkLst>
        </pc:spChg>
        <pc:spChg chg="mod">
          <ac:chgData name="Stéphanie Quintart" userId="e220c5aa-e28c-44e9-a6ff-a6a35c0c54ed" providerId="ADAL" clId="{64A0ECD3-2E7D-4D17-B748-F55C5B5525EF}" dt="2024-07-09T12:26:59.018" v="7" actId="2711"/>
          <ac:spMkLst>
            <pc:docMk/>
            <pc:sldMk cId="1227426073" sldId="1296"/>
            <ac:spMk id="5" creationId="{E4543D5D-9FA7-B2F6-064A-35C828DEF005}"/>
          </ac:spMkLst>
        </pc:spChg>
        <pc:graphicFrameChg chg="mod">
          <ac:chgData name="Stéphanie Quintart" userId="e220c5aa-e28c-44e9-a6ff-a6a35c0c54ed" providerId="ADAL" clId="{64A0ECD3-2E7D-4D17-B748-F55C5B5525EF}" dt="2024-07-09T12:27:05.707" v="8" actId="1076"/>
          <ac:graphicFrameMkLst>
            <pc:docMk/>
            <pc:sldMk cId="1227426073" sldId="1296"/>
            <ac:graphicFrameMk id="6" creationId="{D7561AC5-04AC-9318-A86D-C827DE92AEEB}"/>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9491A0AF-B2C5-4D0E-8221-210F5BB5E82F}"/>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BE"/>
          </a:p>
        </p:txBody>
      </p:sp>
      <p:sp>
        <p:nvSpPr>
          <p:cNvPr id="3" name="Espace réservé de la date 2">
            <a:extLst>
              <a:ext uri="{FF2B5EF4-FFF2-40B4-BE49-F238E27FC236}">
                <a16:creationId xmlns:a16="http://schemas.microsoft.com/office/drawing/2014/main" id="{BA7EE414-3FA6-444F-9C55-F8DB59D5E67C}"/>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9E35401-271F-4534-8B6C-1E8267E7FF13}" type="datetimeFigureOut">
              <a:rPr lang="fr-BE" smtClean="0"/>
              <a:t>30-07-24</a:t>
            </a:fld>
            <a:endParaRPr lang="fr-BE"/>
          </a:p>
        </p:txBody>
      </p:sp>
      <p:sp>
        <p:nvSpPr>
          <p:cNvPr id="4" name="Espace réservé du pied de page 3">
            <a:extLst>
              <a:ext uri="{FF2B5EF4-FFF2-40B4-BE49-F238E27FC236}">
                <a16:creationId xmlns:a16="http://schemas.microsoft.com/office/drawing/2014/main" id="{A4063026-9435-4AC5-B694-14A7DCF64AE0}"/>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BE"/>
          </a:p>
        </p:txBody>
      </p:sp>
      <p:sp>
        <p:nvSpPr>
          <p:cNvPr id="5" name="Espace réservé du numéro de diapositive 4">
            <a:extLst>
              <a:ext uri="{FF2B5EF4-FFF2-40B4-BE49-F238E27FC236}">
                <a16:creationId xmlns:a16="http://schemas.microsoft.com/office/drawing/2014/main" id="{F51C5AE8-BFC8-434C-B73E-194B709E2F63}"/>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707F3FCE-1CE0-4064-A3B4-010708BE79EC}" type="slidenum">
              <a:rPr lang="fr-BE" smtClean="0"/>
              <a:t>‹nr.›</a:t>
            </a:fld>
            <a:endParaRPr lang="fr-BE"/>
          </a:p>
        </p:txBody>
      </p:sp>
    </p:spTree>
    <p:extLst>
      <p:ext uri="{BB962C8B-B14F-4D97-AF65-F5344CB8AC3E}">
        <p14:creationId xmlns:p14="http://schemas.microsoft.com/office/powerpoint/2010/main" val="31974156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90D76D7-B00F-174E-9340-60B7B42E597B}" type="datetimeFigureOut">
              <a:rPr lang="fr-FR" smtClean="0"/>
              <a:t>30/07/2024</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FC0CD76-DBF0-8B42-B01E-4B9BB3A7B821}" type="slidenum">
              <a:rPr lang="fr-FR" smtClean="0"/>
              <a:t>‹nr.›</a:t>
            </a:fld>
            <a:endParaRPr lang="fr-FR"/>
          </a:p>
        </p:txBody>
      </p:sp>
    </p:spTree>
    <p:extLst>
      <p:ext uri="{BB962C8B-B14F-4D97-AF65-F5344CB8AC3E}">
        <p14:creationId xmlns:p14="http://schemas.microsoft.com/office/powerpoint/2010/main" val="2895479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a:t>
            </a:fld>
            <a:endParaRPr lang="fr-FR" dirty="0"/>
          </a:p>
        </p:txBody>
      </p:sp>
    </p:spTree>
    <p:extLst>
      <p:ext uri="{BB962C8B-B14F-4D97-AF65-F5344CB8AC3E}">
        <p14:creationId xmlns:p14="http://schemas.microsoft.com/office/powerpoint/2010/main" val="38947978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10</a:t>
            </a:fld>
            <a:endParaRPr lang="fr-FR"/>
          </a:p>
        </p:txBody>
      </p:sp>
    </p:spTree>
    <p:extLst>
      <p:ext uri="{BB962C8B-B14F-4D97-AF65-F5344CB8AC3E}">
        <p14:creationId xmlns:p14="http://schemas.microsoft.com/office/powerpoint/2010/main" val="26907129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sz="1100"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11</a:t>
            </a:fld>
            <a:endParaRPr lang="fr-FR"/>
          </a:p>
        </p:txBody>
      </p:sp>
    </p:spTree>
    <p:extLst>
      <p:ext uri="{BB962C8B-B14F-4D97-AF65-F5344CB8AC3E}">
        <p14:creationId xmlns:p14="http://schemas.microsoft.com/office/powerpoint/2010/main" val="9059558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12</a:t>
            </a:fld>
            <a:endParaRPr lang="fr-FR"/>
          </a:p>
        </p:txBody>
      </p:sp>
    </p:spTree>
    <p:extLst>
      <p:ext uri="{BB962C8B-B14F-4D97-AF65-F5344CB8AC3E}">
        <p14:creationId xmlns:p14="http://schemas.microsoft.com/office/powerpoint/2010/main" val="37402954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13</a:t>
            </a:fld>
            <a:endParaRPr lang="fr-FR"/>
          </a:p>
        </p:txBody>
      </p:sp>
    </p:spTree>
    <p:extLst>
      <p:ext uri="{BB962C8B-B14F-4D97-AF65-F5344CB8AC3E}">
        <p14:creationId xmlns:p14="http://schemas.microsoft.com/office/powerpoint/2010/main" val="9018832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14</a:t>
            </a:fld>
            <a:endParaRPr lang="fr-FR"/>
          </a:p>
        </p:txBody>
      </p:sp>
    </p:spTree>
    <p:extLst>
      <p:ext uri="{BB962C8B-B14F-4D97-AF65-F5344CB8AC3E}">
        <p14:creationId xmlns:p14="http://schemas.microsoft.com/office/powerpoint/2010/main" val="28301152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15</a:t>
            </a:fld>
            <a:endParaRPr lang="fr-FR"/>
          </a:p>
        </p:txBody>
      </p:sp>
    </p:spTree>
    <p:extLst>
      <p:ext uri="{BB962C8B-B14F-4D97-AF65-F5344CB8AC3E}">
        <p14:creationId xmlns:p14="http://schemas.microsoft.com/office/powerpoint/2010/main" val="31820968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16</a:t>
            </a:fld>
            <a:endParaRPr lang="fr-FR"/>
          </a:p>
        </p:txBody>
      </p:sp>
    </p:spTree>
    <p:extLst>
      <p:ext uri="{BB962C8B-B14F-4D97-AF65-F5344CB8AC3E}">
        <p14:creationId xmlns:p14="http://schemas.microsoft.com/office/powerpoint/2010/main" val="11354947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17</a:t>
            </a:fld>
            <a:endParaRPr lang="fr-FR"/>
          </a:p>
        </p:txBody>
      </p:sp>
    </p:spTree>
    <p:extLst>
      <p:ext uri="{BB962C8B-B14F-4D97-AF65-F5344CB8AC3E}">
        <p14:creationId xmlns:p14="http://schemas.microsoft.com/office/powerpoint/2010/main" val="38636129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18</a:t>
            </a:fld>
            <a:endParaRPr lang="fr-FR"/>
          </a:p>
        </p:txBody>
      </p:sp>
    </p:spTree>
    <p:extLst>
      <p:ext uri="{BB962C8B-B14F-4D97-AF65-F5344CB8AC3E}">
        <p14:creationId xmlns:p14="http://schemas.microsoft.com/office/powerpoint/2010/main" val="3538464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19</a:t>
            </a:fld>
            <a:endParaRPr lang="fr-FR"/>
          </a:p>
        </p:txBody>
      </p:sp>
    </p:spTree>
    <p:extLst>
      <p:ext uri="{BB962C8B-B14F-4D97-AF65-F5344CB8AC3E}">
        <p14:creationId xmlns:p14="http://schemas.microsoft.com/office/powerpoint/2010/main" val="2715601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2</a:t>
            </a:fld>
            <a:endParaRPr lang="fr-FR"/>
          </a:p>
        </p:txBody>
      </p:sp>
    </p:spTree>
    <p:extLst>
      <p:ext uri="{BB962C8B-B14F-4D97-AF65-F5344CB8AC3E}">
        <p14:creationId xmlns:p14="http://schemas.microsoft.com/office/powerpoint/2010/main" val="3054564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3</a:t>
            </a:fld>
            <a:endParaRPr lang="fr-FR"/>
          </a:p>
        </p:txBody>
      </p:sp>
    </p:spTree>
    <p:extLst>
      <p:ext uri="{BB962C8B-B14F-4D97-AF65-F5344CB8AC3E}">
        <p14:creationId xmlns:p14="http://schemas.microsoft.com/office/powerpoint/2010/main" val="34866662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4</a:t>
            </a:fld>
            <a:endParaRPr lang="fr-FR"/>
          </a:p>
        </p:txBody>
      </p:sp>
    </p:spTree>
    <p:extLst>
      <p:ext uri="{BB962C8B-B14F-4D97-AF65-F5344CB8AC3E}">
        <p14:creationId xmlns:p14="http://schemas.microsoft.com/office/powerpoint/2010/main" val="4016785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5</a:t>
            </a:fld>
            <a:endParaRPr lang="fr-FR"/>
          </a:p>
        </p:txBody>
      </p:sp>
    </p:spTree>
    <p:extLst>
      <p:ext uri="{BB962C8B-B14F-4D97-AF65-F5344CB8AC3E}">
        <p14:creationId xmlns:p14="http://schemas.microsoft.com/office/powerpoint/2010/main" val="5250810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6</a:t>
            </a:fld>
            <a:endParaRPr lang="fr-FR"/>
          </a:p>
        </p:txBody>
      </p:sp>
    </p:spTree>
    <p:extLst>
      <p:ext uri="{BB962C8B-B14F-4D97-AF65-F5344CB8AC3E}">
        <p14:creationId xmlns:p14="http://schemas.microsoft.com/office/powerpoint/2010/main" val="1159059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7</a:t>
            </a:fld>
            <a:endParaRPr lang="fr-FR"/>
          </a:p>
        </p:txBody>
      </p:sp>
    </p:spTree>
    <p:extLst>
      <p:ext uri="{BB962C8B-B14F-4D97-AF65-F5344CB8AC3E}">
        <p14:creationId xmlns:p14="http://schemas.microsoft.com/office/powerpoint/2010/main" val="5461542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8</a:t>
            </a:fld>
            <a:endParaRPr lang="fr-FR"/>
          </a:p>
        </p:txBody>
      </p:sp>
    </p:spTree>
    <p:extLst>
      <p:ext uri="{BB962C8B-B14F-4D97-AF65-F5344CB8AC3E}">
        <p14:creationId xmlns:p14="http://schemas.microsoft.com/office/powerpoint/2010/main" val="30656970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9</a:t>
            </a:fld>
            <a:endParaRPr lang="fr-FR"/>
          </a:p>
        </p:txBody>
      </p:sp>
    </p:spTree>
    <p:extLst>
      <p:ext uri="{BB962C8B-B14F-4D97-AF65-F5344CB8AC3E}">
        <p14:creationId xmlns:p14="http://schemas.microsoft.com/office/powerpoint/2010/main" val="1719194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C2AD93-95B1-4E27-ACBE-1CB53576048B}"/>
              </a:ext>
            </a:extLst>
          </p:cNvPr>
          <p:cNvSpPr>
            <a:spLocks noGrp="1"/>
          </p:cNvSpPr>
          <p:nvPr>
            <p:ph type="ctrTitle"/>
          </p:nvPr>
        </p:nvSpPr>
        <p:spPr>
          <a:xfrm>
            <a:off x="1143000" y="841375"/>
            <a:ext cx="6858000" cy="1790700"/>
          </a:xfrm>
        </p:spPr>
        <p:txBody>
          <a:bodyPr anchor="b"/>
          <a:lstStyle>
            <a:lvl1pPr algn="ctr">
              <a:defRPr sz="6000"/>
            </a:lvl1pPr>
          </a:lstStyle>
          <a:p>
            <a:r>
              <a:rPr lang="fr-FR"/>
              <a:t>Modifiez le style du titre</a:t>
            </a:r>
            <a:endParaRPr lang="fr-BE"/>
          </a:p>
        </p:txBody>
      </p:sp>
      <p:sp>
        <p:nvSpPr>
          <p:cNvPr id="3" name="Sous-titre 2">
            <a:extLst>
              <a:ext uri="{FF2B5EF4-FFF2-40B4-BE49-F238E27FC236}">
                <a16:creationId xmlns:a16="http://schemas.microsoft.com/office/drawing/2014/main" id="{38CA5755-9910-4D73-A257-40F4F3B74B45}"/>
              </a:ext>
            </a:extLst>
          </p:cNvPr>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BE"/>
          </a:p>
        </p:txBody>
      </p:sp>
      <p:sp>
        <p:nvSpPr>
          <p:cNvPr id="4" name="Espace réservé de la date 3">
            <a:extLst>
              <a:ext uri="{FF2B5EF4-FFF2-40B4-BE49-F238E27FC236}">
                <a16:creationId xmlns:a16="http://schemas.microsoft.com/office/drawing/2014/main" id="{46D45729-FD05-438E-8C88-3DB0FADBDEFE}"/>
              </a:ext>
            </a:extLst>
          </p:cNvPr>
          <p:cNvSpPr>
            <a:spLocks noGrp="1"/>
          </p:cNvSpPr>
          <p:nvPr>
            <p:ph type="dt" sz="half" idx="10"/>
          </p:nvPr>
        </p:nvSpPr>
        <p:spPr/>
        <p:txBody>
          <a:bodyPr/>
          <a:lstStyle/>
          <a:p>
            <a:endParaRPr lang="fr-BE"/>
          </a:p>
        </p:txBody>
      </p:sp>
      <p:sp>
        <p:nvSpPr>
          <p:cNvPr id="5" name="Espace réservé du pied de page 4">
            <a:extLst>
              <a:ext uri="{FF2B5EF4-FFF2-40B4-BE49-F238E27FC236}">
                <a16:creationId xmlns:a16="http://schemas.microsoft.com/office/drawing/2014/main" id="{A98C053C-5B0E-4CB8-8717-65DF5F881CF3}"/>
              </a:ext>
            </a:extLst>
          </p:cNvPr>
          <p:cNvSpPr>
            <a:spLocks noGrp="1"/>
          </p:cNvSpPr>
          <p:nvPr>
            <p:ph type="ftr" sz="quarter" idx="11"/>
          </p:nvPr>
        </p:nvSpPr>
        <p:spPr/>
        <p:txBody>
          <a:bodyPr/>
          <a:lstStyle/>
          <a:p>
            <a:r>
              <a:rPr lang="fr-BE"/>
              <a:t>27/11/2020</a:t>
            </a:r>
          </a:p>
        </p:txBody>
      </p:sp>
      <p:sp>
        <p:nvSpPr>
          <p:cNvPr id="6" name="Espace réservé du numéro de diapositive 5">
            <a:extLst>
              <a:ext uri="{FF2B5EF4-FFF2-40B4-BE49-F238E27FC236}">
                <a16:creationId xmlns:a16="http://schemas.microsoft.com/office/drawing/2014/main" id="{88F0C8AF-7707-4F70-BA94-56F0D2A948A6}"/>
              </a:ext>
            </a:extLst>
          </p:cNvPr>
          <p:cNvSpPr>
            <a:spLocks noGrp="1"/>
          </p:cNvSpPr>
          <p:nvPr>
            <p:ph type="sldNum" sz="quarter" idx="12"/>
          </p:nvPr>
        </p:nvSpPr>
        <p:spPr/>
        <p:txBody>
          <a:bodyPr/>
          <a:lstStyle/>
          <a:p>
            <a:fld id="{BA5C1104-F897-4EEC-9A43-EF84856E00A4}" type="slidenum">
              <a:rPr lang="fr-BE" smtClean="0"/>
              <a:t>‹nr.›</a:t>
            </a:fld>
            <a:endParaRPr lang="fr-BE"/>
          </a:p>
        </p:txBody>
      </p:sp>
    </p:spTree>
    <p:extLst>
      <p:ext uri="{BB962C8B-B14F-4D97-AF65-F5344CB8AC3E}">
        <p14:creationId xmlns:p14="http://schemas.microsoft.com/office/powerpoint/2010/main" val="2461220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E0DDA02-497A-48D3-826F-C738361CD0DC}"/>
              </a:ext>
            </a:extLst>
          </p:cNvPr>
          <p:cNvSpPr>
            <a:spLocks noGrp="1"/>
          </p:cNvSpPr>
          <p:nvPr>
            <p:ph type="title"/>
          </p:nvPr>
        </p:nvSpPr>
        <p:spPr/>
        <p:txBody>
          <a:bodyPr/>
          <a:lstStyle>
            <a:lvl1pPr>
              <a:defRPr lang="fr-FR" sz="4400" kern="1200" dirty="0">
                <a:solidFill>
                  <a:schemeClr val="tx1"/>
                </a:solidFill>
                <a:latin typeface="+mj-lt"/>
                <a:ea typeface="+mj-ea"/>
                <a:cs typeface="+mj-cs"/>
              </a:defRPr>
            </a:lvl1pPr>
          </a:lstStyle>
          <a:p>
            <a:r>
              <a:rPr lang="fr-FR" dirty="0"/>
              <a:t>Modifiez le style du titre</a:t>
            </a:r>
            <a:endParaRPr lang="fr-BE" dirty="0"/>
          </a:p>
        </p:txBody>
      </p:sp>
      <p:sp>
        <p:nvSpPr>
          <p:cNvPr id="3" name="Espace réservé du texte vertical 2">
            <a:extLst>
              <a:ext uri="{FF2B5EF4-FFF2-40B4-BE49-F238E27FC236}">
                <a16:creationId xmlns:a16="http://schemas.microsoft.com/office/drawing/2014/main" id="{583E24E3-9521-4B48-9481-58073DD46AAF}"/>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1A5848B1-58CA-42C6-86E4-D0DAE7FE8ABF}"/>
              </a:ext>
            </a:extLst>
          </p:cNvPr>
          <p:cNvSpPr>
            <a:spLocks noGrp="1"/>
          </p:cNvSpPr>
          <p:nvPr>
            <p:ph type="dt" sz="half" idx="10"/>
          </p:nvPr>
        </p:nvSpPr>
        <p:spPr/>
        <p:txBody>
          <a:bodyPr/>
          <a:lstStyle/>
          <a:p>
            <a:endParaRPr lang="fr-BE"/>
          </a:p>
        </p:txBody>
      </p:sp>
      <p:sp>
        <p:nvSpPr>
          <p:cNvPr id="5" name="Espace réservé du pied de page 4">
            <a:extLst>
              <a:ext uri="{FF2B5EF4-FFF2-40B4-BE49-F238E27FC236}">
                <a16:creationId xmlns:a16="http://schemas.microsoft.com/office/drawing/2014/main" id="{AC92FFB6-02C2-4FBE-BD94-FACB700E4638}"/>
              </a:ext>
            </a:extLst>
          </p:cNvPr>
          <p:cNvSpPr>
            <a:spLocks noGrp="1"/>
          </p:cNvSpPr>
          <p:nvPr>
            <p:ph type="ftr" sz="quarter" idx="11"/>
          </p:nvPr>
        </p:nvSpPr>
        <p:spPr/>
        <p:txBody>
          <a:bodyPr/>
          <a:lstStyle/>
          <a:p>
            <a:r>
              <a:rPr lang="fr-BE"/>
              <a:t>27/11/2020</a:t>
            </a:r>
          </a:p>
        </p:txBody>
      </p:sp>
      <p:sp>
        <p:nvSpPr>
          <p:cNvPr id="6" name="Espace réservé du numéro de diapositive 5">
            <a:extLst>
              <a:ext uri="{FF2B5EF4-FFF2-40B4-BE49-F238E27FC236}">
                <a16:creationId xmlns:a16="http://schemas.microsoft.com/office/drawing/2014/main" id="{E43D54C4-7923-4786-920C-9B99016A5532}"/>
              </a:ext>
            </a:extLst>
          </p:cNvPr>
          <p:cNvSpPr>
            <a:spLocks noGrp="1"/>
          </p:cNvSpPr>
          <p:nvPr>
            <p:ph type="sldNum" sz="quarter" idx="12"/>
          </p:nvPr>
        </p:nvSpPr>
        <p:spPr/>
        <p:txBody>
          <a:bodyPr/>
          <a:lstStyle/>
          <a:p>
            <a:fld id="{BA5C1104-F897-4EEC-9A43-EF84856E00A4}" type="slidenum">
              <a:rPr lang="fr-BE" smtClean="0"/>
              <a:t>‹nr.›</a:t>
            </a:fld>
            <a:endParaRPr lang="fr-BE"/>
          </a:p>
        </p:txBody>
      </p:sp>
    </p:spTree>
    <p:extLst>
      <p:ext uri="{BB962C8B-B14F-4D97-AF65-F5344CB8AC3E}">
        <p14:creationId xmlns:p14="http://schemas.microsoft.com/office/powerpoint/2010/main" val="3284487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6631A906-C167-4302-B07E-432E8A6FE5FA}"/>
              </a:ext>
            </a:extLst>
          </p:cNvPr>
          <p:cNvSpPr>
            <a:spLocks noGrp="1"/>
          </p:cNvSpPr>
          <p:nvPr>
            <p:ph type="title" orient="vert"/>
          </p:nvPr>
        </p:nvSpPr>
        <p:spPr>
          <a:xfrm>
            <a:off x="6543675" y="274638"/>
            <a:ext cx="1971675" cy="4357687"/>
          </a:xfrm>
        </p:spPr>
        <p:txBody>
          <a:bodyPr vert="eaVert"/>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867ACA69-1E72-4C6C-A5D4-B7D3F623B14C}"/>
              </a:ext>
            </a:extLst>
          </p:cNvPr>
          <p:cNvSpPr>
            <a:spLocks noGrp="1"/>
          </p:cNvSpPr>
          <p:nvPr>
            <p:ph type="body" orient="vert" idx="1"/>
          </p:nvPr>
        </p:nvSpPr>
        <p:spPr>
          <a:xfrm>
            <a:off x="628650" y="274638"/>
            <a:ext cx="5762625" cy="435768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4751FEED-183E-4C0D-830F-8EBC4D5FFFDD}"/>
              </a:ext>
            </a:extLst>
          </p:cNvPr>
          <p:cNvSpPr>
            <a:spLocks noGrp="1"/>
          </p:cNvSpPr>
          <p:nvPr>
            <p:ph type="dt" sz="half" idx="10"/>
          </p:nvPr>
        </p:nvSpPr>
        <p:spPr/>
        <p:txBody>
          <a:bodyPr/>
          <a:lstStyle/>
          <a:p>
            <a:endParaRPr lang="fr-BE"/>
          </a:p>
        </p:txBody>
      </p:sp>
      <p:sp>
        <p:nvSpPr>
          <p:cNvPr id="5" name="Espace réservé du pied de page 4">
            <a:extLst>
              <a:ext uri="{FF2B5EF4-FFF2-40B4-BE49-F238E27FC236}">
                <a16:creationId xmlns:a16="http://schemas.microsoft.com/office/drawing/2014/main" id="{685E05C6-D4FC-4BEC-9AB1-AEB074956F9E}"/>
              </a:ext>
            </a:extLst>
          </p:cNvPr>
          <p:cNvSpPr>
            <a:spLocks noGrp="1"/>
          </p:cNvSpPr>
          <p:nvPr>
            <p:ph type="ftr" sz="quarter" idx="11"/>
          </p:nvPr>
        </p:nvSpPr>
        <p:spPr/>
        <p:txBody>
          <a:bodyPr/>
          <a:lstStyle/>
          <a:p>
            <a:r>
              <a:rPr lang="fr-BE"/>
              <a:t>27/11/2020</a:t>
            </a:r>
          </a:p>
        </p:txBody>
      </p:sp>
      <p:sp>
        <p:nvSpPr>
          <p:cNvPr id="6" name="Espace réservé du numéro de diapositive 5">
            <a:extLst>
              <a:ext uri="{FF2B5EF4-FFF2-40B4-BE49-F238E27FC236}">
                <a16:creationId xmlns:a16="http://schemas.microsoft.com/office/drawing/2014/main" id="{4498B16C-DABF-41B4-9EBD-2BFC9B2418C8}"/>
              </a:ext>
            </a:extLst>
          </p:cNvPr>
          <p:cNvSpPr>
            <a:spLocks noGrp="1"/>
          </p:cNvSpPr>
          <p:nvPr>
            <p:ph type="sldNum" sz="quarter" idx="12"/>
          </p:nvPr>
        </p:nvSpPr>
        <p:spPr/>
        <p:txBody>
          <a:bodyPr/>
          <a:lstStyle/>
          <a:p>
            <a:fld id="{BA5C1104-F897-4EEC-9A43-EF84856E00A4}" type="slidenum">
              <a:rPr lang="fr-BE" smtClean="0"/>
              <a:t>‹nr.›</a:t>
            </a:fld>
            <a:endParaRPr lang="fr-BE"/>
          </a:p>
        </p:txBody>
      </p:sp>
    </p:spTree>
    <p:extLst>
      <p:ext uri="{BB962C8B-B14F-4D97-AF65-F5344CB8AC3E}">
        <p14:creationId xmlns:p14="http://schemas.microsoft.com/office/powerpoint/2010/main" val="9350238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6C6EE52-B930-4BEE-ABB4-671F1DBD6C78}"/>
              </a:ext>
            </a:extLst>
          </p:cNvPr>
          <p:cNvSpPr/>
          <p:nvPr/>
        </p:nvSpPr>
        <p:spPr>
          <a:xfrm flipV="1">
            <a:off x="5410201" y="3149204"/>
            <a:ext cx="1965325" cy="7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useBgFill="1">
        <p:nvSpPr>
          <p:cNvPr id="11" name="Rectangle à coins arrondis 29">
            <a:extLst>
              <a:ext uri="{FF2B5EF4-FFF2-40B4-BE49-F238E27FC236}">
                <a16:creationId xmlns:a16="http://schemas.microsoft.com/office/drawing/2014/main" id="{FB5340C6-787D-4416-AA98-B6F36B3E6D25}"/>
              </a:ext>
            </a:extLst>
          </p:cNvPr>
          <p:cNvSpPr/>
          <p:nvPr/>
        </p:nvSpPr>
        <p:spPr bwMode="white">
          <a:xfrm>
            <a:off x="5410201" y="2971800"/>
            <a:ext cx="3063875" cy="20241"/>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useBgFill="1">
        <p:nvSpPr>
          <p:cNvPr id="12" name="Rectangle à coins arrondis 30">
            <a:extLst>
              <a:ext uri="{FF2B5EF4-FFF2-40B4-BE49-F238E27FC236}">
                <a16:creationId xmlns:a16="http://schemas.microsoft.com/office/drawing/2014/main" id="{9AC52B44-D51E-40C2-9D5A-E977C6BDEC58}"/>
              </a:ext>
            </a:extLst>
          </p:cNvPr>
          <p:cNvSpPr/>
          <p:nvPr/>
        </p:nvSpPr>
        <p:spPr bwMode="white">
          <a:xfrm>
            <a:off x="7377113" y="3045619"/>
            <a:ext cx="1600200" cy="2738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Titre 7"/>
          <p:cNvSpPr>
            <a:spLocks noGrp="1"/>
          </p:cNvSpPr>
          <p:nvPr>
            <p:ph type="ctrTitle"/>
          </p:nvPr>
        </p:nvSpPr>
        <p:spPr>
          <a:xfrm>
            <a:off x="457200" y="1801416"/>
            <a:ext cx="8458200" cy="1102519"/>
          </a:xfrm>
        </p:spPr>
        <p:txBody>
          <a:bodyPr anchor="b"/>
          <a:lstStyle>
            <a:lvl1pPr>
              <a:defRPr sz="3300">
                <a:solidFill>
                  <a:schemeClr val="bg1"/>
                </a:solidFill>
              </a:defRPr>
            </a:lvl1pPr>
          </a:lstStyle>
          <a:p>
            <a:r>
              <a:rPr lang="fr-FR" dirty="0"/>
              <a:t>Modifiez le style du titre</a:t>
            </a:r>
            <a:endParaRPr lang="en-US" dirty="0"/>
          </a:p>
        </p:txBody>
      </p:sp>
      <p:sp>
        <p:nvSpPr>
          <p:cNvPr id="9" name="Sous-titre 8"/>
          <p:cNvSpPr>
            <a:spLocks noGrp="1"/>
          </p:cNvSpPr>
          <p:nvPr>
            <p:ph type="subTitle" idx="1"/>
          </p:nvPr>
        </p:nvSpPr>
        <p:spPr>
          <a:xfrm>
            <a:off x="457200" y="2924953"/>
            <a:ext cx="4953000" cy="1314450"/>
          </a:xfrm>
        </p:spPr>
        <p:txBody>
          <a:bodyPr/>
          <a:lstStyle>
            <a:lvl1pPr marL="48006" indent="0" algn="l">
              <a:buNone/>
              <a:defRPr sz="1800">
                <a:solidFill>
                  <a:schemeClr val="tx2"/>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lang="fr-FR"/>
              <a:t>Modifiez le style des sous-titres du masque</a:t>
            </a:r>
            <a:endParaRPr lang="en-US"/>
          </a:p>
        </p:txBody>
      </p:sp>
      <p:sp>
        <p:nvSpPr>
          <p:cNvPr id="17" name="Espace réservé de la date 27">
            <a:extLst>
              <a:ext uri="{FF2B5EF4-FFF2-40B4-BE49-F238E27FC236}">
                <a16:creationId xmlns:a16="http://schemas.microsoft.com/office/drawing/2014/main" id="{BE44D6E2-5105-4AB7-B96F-A25C7277BA99}"/>
              </a:ext>
            </a:extLst>
          </p:cNvPr>
          <p:cNvSpPr>
            <a:spLocks noGrp="1"/>
          </p:cNvSpPr>
          <p:nvPr>
            <p:ph type="dt" sz="half" idx="10"/>
          </p:nvPr>
        </p:nvSpPr>
        <p:spPr>
          <a:xfrm>
            <a:off x="6705600" y="3155156"/>
            <a:ext cx="960438" cy="342900"/>
          </a:xfrm>
        </p:spPr>
        <p:txBody>
          <a:bodyPr/>
          <a:lstStyle>
            <a:lvl1pPr>
              <a:defRPr/>
            </a:lvl1pPr>
          </a:lstStyle>
          <a:p>
            <a:pPr>
              <a:defRPr/>
            </a:pPr>
            <a:endParaRPr lang="fr-FR"/>
          </a:p>
        </p:txBody>
      </p:sp>
      <p:sp>
        <p:nvSpPr>
          <p:cNvPr id="18" name="Espace réservé du pied de page 16">
            <a:extLst>
              <a:ext uri="{FF2B5EF4-FFF2-40B4-BE49-F238E27FC236}">
                <a16:creationId xmlns:a16="http://schemas.microsoft.com/office/drawing/2014/main" id="{54049578-0B8F-4A6B-918A-2A47EA724AC0}"/>
              </a:ext>
            </a:extLst>
          </p:cNvPr>
          <p:cNvSpPr>
            <a:spLocks noGrp="1"/>
          </p:cNvSpPr>
          <p:nvPr>
            <p:ph type="ftr" sz="quarter" idx="11"/>
          </p:nvPr>
        </p:nvSpPr>
        <p:spPr>
          <a:xfrm>
            <a:off x="5410200" y="3153966"/>
            <a:ext cx="1295400" cy="342900"/>
          </a:xfrm>
        </p:spPr>
        <p:txBody>
          <a:bodyPr/>
          <a:lstStyle>
            <a:lvl1pPr>
              <a:defRPr/>
            </a:lvl1pPr>
          </a:lstStyle>
          <a:p>
            <a:pPr>
              <a:defRPr/>
            </a:pPr>
            <a:r>
              <a:rPr lang="fr-FR"/>
              <a:t>27/11/2020</a:t>
            </a:r>
          </a:p>
        </p:txBody>
      </p:sp>
      <p:sp>
        <p:nvSpPr>
          <p:cNvPr id="19" name="Espace réservé du numéro de diapositive 28">
            <a:extLst>
              <a:ext uri="{FF2B5EF4-FFF2-40B4-BE49-F238E27FC236}">
                <a16:creationId xmlns:a16="http://schemas.microsoft.com/office/drawing/2014/main" id="{523BEC2B-5104-4F9F-85C9-A1D34815AD4E}"/>
              </a:ext>
            </a:extLst>
          </p:cNvPr>
          <p:cNvSpPr>
            <a:spLocks noGrp="1"/>
          </p:cNvSpPr>
          <p:nvPr>
            <p:ph type="sldNum" sz="quarter" idx="12"/>
          </p:nvPr>
        </p:nvSpPr>
        <p:spPr>
          <a:xfrm>
            <a:off x="8320088" y="51990"/>
            <a:ext cx="747712" cy="273844"/>
          </a:xfrm>
        </p:spPr>
        <p:txBody>
          <a:bodyPr/>
          <a:lstStyle>
            <a:lvl1pPr>
              <a:defRPr>
                <a:solidFill>
                  <a:schemeClr val="bg1"/>
                </a:solidFill>
              </a:defRPr>
            </a:lvl1pPr>
          </a:lstStyle>
          <a:p>
            <a:fld id="{18ADD479-6CD5-40CD-BA10-EF5684A09C14}" type="slidenum">
              <a:rPr lang="fr-FR" altLang="fr-FR"/>
              <a:pPr/>
              <a:t>‹nr.›</a:t>
            </a:fld>
            <a:endParaRPr lang="fr-FR" altLang="fr-FR"/>
          </a:p>
        </p:txBody>
      </p:sp>
    </p:spTree>
    <p:extLst>
      <p:ext uri="{BB962C8B-B14F-4D97-AF65-F5344CB8AC3E}">
        <p14:creationId xmlns:p14="http://schemas.microsoft.com/office/powerpoint/2010/main" val="2472208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A14CB8-74FD-4BDC-9B6A-CC72FB7EB0DD}"/>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DB3DE82F-46A0-4682-B03B-11546A3A8C2B}"/>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4BDA3889-C40D-4F6F-9A77-857AEC0ED2E3}"/>
              </a:ext>
            </a:extLst>
          </p:cNvPr>
          <p:cNvSpPr>
            <a:spLocks noGrp="1"/>
          </p:cNvSpPr>
          <p:nvPr>
            <p:ph type="dt" sz="half" idx="10"/>
          </p:nvPr>
        </p:nvSpPr>
        <p:spPr/>
        <p:txBody>
          <a:bodyPr/>
          <a:lstStyle/>
          <a:p>
            <a:endParaRPr lang="fr-BE"/>
          </a:p>
        </p:txBody>
      </p:sp>
      <p:sp>
        <p:nvSpPr>
          <p:cNvPr id="5" name="Espace réservé du pied de page 4">
            <a:extLst>
              <a:ext uri="{FF2B5EF4-FFF2-40B4-BE49-F238E27FC236}">
                <a16:creationId xmlns:a16="http://schemas.microsoft.com/office/drawing/2014/main" id="{2F62E0C1-D206-4FA1-8303-35DE241D2E13}"/>
              </a:ext>
            </a:extLst>
          </p:cNvPr>
          <p:cNvSpPr>
            <a:spLocks noGrp="1"/>
          </p:cNvSpPr>
          <p:nvPr>
            <p:ph type="ftr" sz="quarter" idx="11"/>
          </p:nvPr>
        </p:nvSpPr>
        <p:spPr/>
        <p:txBody>
          <a:bodyPr/>
          <a:lstStyle/>
          <a:p>
            <a:r>
              <a:rPr lang="fr-BE"/>
              <a:t>27/11/2020</a:t>
            </a:r>
          </a:p>
        </p:txBody>
      </p:sp>
      <p:sp>
        <p:nvSpPr>
          <p:cNvPr id="6" name="Espace réservé du numéro de diapositive 5">
            <a:extLst>
              <a:ext uri="{FF2B5EF4-FFF2-40B4-BE49-F238E27FC236}">
                <a16:creationId xmlns:a16="http://schemas.microsoft.com/office/drawing/2014/main" id="{AE5A1A15-521B-4950-B8A2-5AE9B150AA2F}"/>
              </a:ext>
            </a:extLst>
          </p:cNvPr>
          <p:cNvSpPr>
            <a:spLocks noGrp="1"/>
          </p:cNvSpPr>
          <p:nvPr>
            <p:ph type="sldNum" sz="quarter" idx="12"/>
          </p:nvPr>
        </p:nvSpPr>
        <p:spPr/>
        <p:txBody>
          <a:bodyPr/>
          <a:lstStyle/>
          <a:p>
            <a:fld id="{4643D497-C655-4B4F-9075-C2149CCBF52B}" type="slidenum">
              <a:rPr lang="fr-BE" smtClean="0"/>
              <a:t>‹nr.›</a:t>
            </a:fld>
            <a:endParaRPr lang="fr-BE"/>
          </a:p>
        </p:txBody>
      </p:sp>
    </p:spTree>
    <p:extLst>
      <p:ext uri="{BB962C8B-B14F-4D97-AF65-F5344CB8AC3E}">
        <p14:creationId xmlns:p14="http://schemas.microsoft.com/office/powerpoint/2010/main" val="2511385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B70ACE-52F4-4F7C-A31B-8F84D211E0E2}"/>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095713D1-4D88-4CBD-9CB2-1E725D133E1E}"/>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AFAC653D-7E9B-4F97-AA78-2A951786408C}"/>
              </a:ext>
            </a:extLst>
          </p:cNvPr>
          <p:cNvSpPr>
            <a:spLocks noGrp="1"/>
          </p:cNvSpPr>
          <p:nvPr>
            <p:ph type="dt" sz="half" idx="10"/>
          </p:nvPr>
        </p:nvSpPr>
        <p:spPr/>
        <p:txBody>
          <a:bodyPr/>
          <a:lstStyle/>
          <a:p>
            <a:endParaRPr lang="fr-BE"/>
          </a:p>
        </p:txBody>
      </p:sp>
      <p:sp>
        <p:nvSpPr>
          <p:cNvPr id="5" name="Espace réservé du pied de page 4">
            <a:extLst>
              <a:ext uri="{FF2B5EF4-FFF2-40B4-BE49-F238E27FC236}">
                <a16:creationId xmlns:a16="http://schemas.microsoft.com/office/drawing/2014/main" id="{203467B9-7649-4CF3-99B7-E50315B43D0E}"/>
              </a:ext>
            </a:extLst>
          </p:cNvPr>
          <p:cNvSpPr>
            <a:spLocks noGrp="1"/>
          </p:cNvSpPr>
          <p:nvPr>
            <p:ph type="ftr" sz="quarter" idx="11"/>
          </p:nvPr>
        </p:nvSpPr>
        <p:spPr/>
        <p:txBody>
          <a:bodyPr/>
          <a:lstStyle/>
          <a:p>
            <a:r>
              <a:rPr lang="fr-BE"/>
              <a:t>27/11/2020</a:t>
            </a:r>
          </a:p>
        </p:txBody>
      </p:sp>
      <p:sp>
        <p:nvSpPr>
          <p:cNvPr id="6" name="Espace réservé du numéro de diapositive 5">
            <a:extLst>
              <a:ext uri="{FF2B5EF4-FFF2-40B4-BE49-F238E27FC236}">
                <a16:creationId xmlns:a16="http://schemas.microsoft.com/office/drawing/2014/main" id="{183396C5-C3D0-4681-ACA3-70AC1035A3F1}"/>
              </a:ext>
            </a:extLst>
          </p:cNvPr>
          <p:cNvSpPr>
            <a:spLocks noGrp="1"/>
          </p:cNvSpPr>
          <p:nvPr>
            <p:ph type="sldNum" sz="quarter" idx="12"/>
          </p:nvPr>
        </p:nvSpPr>
        <p:spPr/>
        <p:txBody>
          <a:bodyPr/>
          <a:lstStyle/>
          <a:p>
            <a:fld id="{BA5C1104-F897-4EEC-9A43-EF84856E00A4}" type="slidenum">
              <a:rPr lang="fr-BE" smtClean="0"/>
              <a:t>‹nr.›</a:t>
            </a:fld>
            <a:endParaRPr lang="fr-BE"/>
          </a:p>
        </p:txBody>
      </p:sp>
    </p:spTree>
    <p:extLst>
      <p:ext uri="{BB962C8B-B14F-4D97-AF65-F5344CB8AC3E}">
        <p14:creationId xmlns:p14="http://schemas.microsoft.com/office/powerpoint/2010/main" val="489503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F9C65A-468D-4CE7-A00E-FF39E15705BA}"/>
              </a:ext>
            </a:extLst>
          </p:cNvPr>
          <p:cNvSpPr>
            <a:spLocks noGrp="1"/>
          </p:cNvSpPr>
          <p:nvPr>
            <p:ph type="title"/>
          </p:nvPr>
        </p:nvSpPr>
        <p:spPr>
          <a:xfrm>
            <a:off x="623888" y="1282700"/>
            <a:ext cx="7886700" cy="2139950"/>
          </a:xfrm>
        </p:spPr>
        <p:txBody>
          <a:bodyPr anchor="b"/>
          <a:lstStyle>
            <a:lvl1pPr>
              <a:defRPr sz="6000"/>
            </a:lvl1pPr>
          </a:lstStyle>
          <a:p>
            <a:r>
              <a:rPr lang="fr-FR"/>
              <a:t>Modifiez le style du titre</a:t>
            </a:r>
            <a:endParaRPr lang="fr-BE"/>
          </a:p>
        </p:txBody>
      </p:sp>
      <p:sp>
        <p:nvSpPr>
          <p:cNvPr id="3" name="Espace réservé du texte 2">
            <a:extLst>
              <a:ext uri="{FF2B5EF4-FFF2-40B4-BE49-F238E27FC236}">
                <a16:creationId xmlns:a16="http://schemas.microsoft.com/office/drawing/2014/main" id="{E90B81A5-0360-41CD-98FB-203AF9CFC70E}"/>
              </a:ext>
            </a:extLst>
          </p:cNvPr>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296927CB-7FC0-40EE-B477-6DB346225480}"/>
              </a:ext>
            </a:extLst>
          </p:cNvPr>
          <p:cNvSpPr>
            <a:spLocks noGrp="1"/>
          </p:cNvSpPr>
          <p:nvPr>
            <p:ph type="dt" sz="half" idx="10"/>
          </p:nvPr>
        </p:nvSpPr>
        <p:spPr/>
        <p:txBody>
          <a:bodyPr/>
          <a:lstStyle/>
          <a:p>
            <a:endParaRPr lang="fr-BE"/>
          </a:p>
        </p:txBody>
      </p:sp>
      <p:sp>
        <p:nvSpPr>
          <p:cNvPr id="5" name="Espace réservé du pied de page 4">
            <a:extLst>
              <a:ext uri="{FF2B5EF4-FFF2-40B4-BE49-F238E27FC236}">
                <a16:creationId xmlns:a16="http://schemas.microsoft.com/office/drawing/2014/main" id="{E90E0026-B2B5-4908-9690-533B30EA4B06}"/>
              </a:ext>
            </a:extLst>
          </p:cNvPr>
          <p:cNvSpPr>
            <a:spLocks noGrp="1"/>
          </p:cNvSpPr>
          <p:nvPr>
            <p:ph type="ftr" sz="quarter" idx="11"/>
          </p:nvPr>
        </p:nvSpPr>
        <p:spPr/>
        <p:txBody>
          <a:bodyPr/>
          <a:lstStyle/>
          <a:p>
            <a:r>
              <a:rPr lang="fr-BE"/>
              <a:t>27/11/2020</a:t>
            </a:r>
          </a:p>
        </p:txBody>
      </p:sp>
      <p:sp>
        <p:nvSpPr>
          <p:cNvPr id="6" name="Espace réservé du numéro de diapositive 5">
            <a:extLst>
              <a:ext uri="{FF2B5EF4-FFF2-40B4-BE49-F238E27FC236}">
                <a16:creationId xmlns:a16="http://schemas.microsoft.com/office/drawing/2014/main" id="{3C0FE17D-0E11-4885-84D2-8B703915577C}"/>
              </a:ext>
            </a:extLst>
          </p:cNvPr>
          <p:cNvSpPr>
            <a:spLocks noGrp="1"/>
          </p:cNvSpPr>
          <p:nvPr>
            <p:ph type="sldNum" sz="quarter" idx="12"/>
          </p:nvPr>
        </p:nvSpPr>
        <p:spPr/>
        <p:txBody>
          <a:bodyPr/>
          <a:lstStyle/>
          <a:p>
            <a:fld id="{BA5C1104-F897-4EEC-9A43-EF84856E00A4}" type="slidenum">
              <a:rPr lang="fr-BE" smtClean="0"/>
              <a:t>‹nr.›</a:t>
            </a:fld>
            <a:endParaRPr lang="fr-BE"/>
          </a:p>
        </p:txBody>
      </p:sp>
    </p:spTree>
    <p:extLst>
      <p:ext uri="{BB962C8B-B14F-4D97-AF65-F5344CB8AC3E}">
        <p14:creationId xmlns:p14="http://schemas.microsoft.com/office/powerpoint/2010/main" val="221533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2FDF24-D82D-48AB-A821-28296EF8807A}"/>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4FCF5F96-01FC-48D6-9F37-ABC1E43659BE}"/>
              </a:ext>
            </a:extLst>
          </p:cNvPr>
          <p:cNvSpPr>
            <a:spLocks noGrp="1"/>
          </p:cNvSpPr>
          <p:nvPr>
            <p:ph sz="half" idx="1"/>
          </p:nvPr>
        </p:nvSpPr>
        <p:spPr>
          <a:xfrm>
            <a:off x="628650" y="1370013"/>
            <a:ext cx="3867150" cy="32623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a:extLst>
              <a:ext uri="{FF2B5EF4-FFF2-40B4-BE49-F238E27FC236}">
                <a16:creationId xmlns:a16="http://schemas.microsoft.com/office/drawing/2014/main" id="{57C52ACA-AFCE-4E60-94E9-84721A2EEAA7}"/>
              </a:ext>
            </a:extLst>
          </p:cNvPr>
          <p:cNvSpPr>
            <a:spLocks noGrp="1"/>
          </p:cNvSpPr>
          <p:nvPr>
            <p:ph sz="half" idx="2"/>
          </p:nvPr>
        </p:nvSpPr>
        <p:spPr>
          <a:xfrm>
            <a:off x="4648200" y="1370013"/>
            <a:ext cx="3867150" cy="32623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a:extLst>
              <a:ext uri="{FF2B5EF4-FFF2-40B4-BE49-F238E27FC236}">
                <a16:creationId xmlns:a16="http://schemas.microsoft.com/office/drawing/2014/main" id="{D1C57954-8EB6-4AB3-BA49-92D2246DA72B}"/>
              </a:ext>
            </a:extLst>
          </p:cNvPr>
          <p:cNvSpPr>
            <a:spLocks noGrp="1"/>
          </p:cNvSpPr>
          <p:nvPr>
            <p:ph type="dt" sz="half" idx="10"/>
          </p:nvPr>
        </p:nvSpPr>
        <p:spPr/>
        <p:txBody>
          <a:bodyPr/>
          <a:lstStyle/>
          <a:p>
            <a:endParaRPr lang="fr-BE"/>
          </a:p>
        </p:txBody>
      </p:sp>
      <p:sp>
        <p:nvSpPr>
          <p:cNvPr id="6" name="Espace réservé du pied de page 5">
            <a:extLst>
              <a:ext uri="{FF2B5EF4-FFF2-40B4-BE49-F238E27FC236}">
                <a16:creationId xmlns:a16="http://schemas.microsoft.com/office/drawing/2014/main" id="{D95B5C0B-534B-466B-9C91-92B86B84E5AE}"/>
              </a:ext>
            </a:extLst>
          </p:cNvPr>
          <p:cNvSpPr>
            <a:spLocks noGrp="1"/>
          </p:cNvSpPr>
          <p:nvPr>
            <p:ph type="ftr" sz="quarter" idx="11"/>
          </p:nvPr>
        </p:nvSpPr>
        <p:spPr/>
        <p:txBody>
          <a:bodyPr/>
          <a:lstStyle/>
          <a:p>
            <a:r>
              <a:rPr lang="fr-BE"/>
              <a:t>27/11/2020</a:t>
            </a:r>
          </a:p>
        </p:txBody>
      </p:sp>
      <p:sp>
        <p:nvSpPr>
          <p:cNvPr id="7" name="Espace réservé du numéro de diapositive 6">
            <a:extLst>
              <a:ext uri="{FF2B5EF4-FFF2-40B4-BE49-F238E27FC236}">
                <a16:creationId xmlns:a16="http://schemas.microsoft.com/office/drawing/2014/main" id="{6719B7DC-E226-47AD-9DC5-9C60C853A7A3}"/>
              </a:ext>
            </a:extLst>
          </p:cNvPr>
          <p:cNvSpPr>
            <a:spLocks noGrp="1"/>
          </p:cNvSpPr>
          <p:nvPr>
            <p:ph type="sldNum" sz="quarter" idx="12"/>
          </p:nvPr>
        </p:nvSpPr>
        <p:spPr/>
        <p:txBody>
          <a:bodyPr/>
          <a:lstStyle/>
          <a:p>
            <a:fld id="{BA5C1104-F897-4EEC-9A43-EF84856E00A4}" type="slidenum">
              <a:rPr lang="fr-BE" smtClean="0"/>
              <a:t>‹nr.›</a:t>
            </a:fld>
            <a:endParaRPr lang="fr-BE"/>
          </a:p>
        </p:txBody>
      </p:sp>
    </p:spTree>
    <p:extLst>
      <p:ext uri="{BB962C8B-B14F-4D97-AF65-F5344CB8AC3E}">
        <p14:creationId xmlns:p14="http://schemas.microsoft.com/office/powerpoint/2010/main" val="135111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84F9C3-D8D1-41EE-BA01-36C0AE565D0E}"/>
              </a:ext>
            </a:extLst>
          </p:cNvPr>
          <p:cNvSpPr>
            <a:spLocks noGrp="1"/>
          </p:cNvSpPr>
          <p:nvPr>
            <p:ph type="title"/>
          </p:nvPr>
        </p:nvSpPr>
        <p:spPr>
          <a:xfrm>
            <a:off x="630238" y="274638"/>
            <a:ext cx="7886700" cy="993775"/>
          </a:xfrm>
        </p:spPr>
        <p:txBody>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5A158558-6F31-4D3C-BABC-414F5F6BECBC}"/>
              </a:ext>
            </a:extLst>
          </p:cNvPr>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142D6E1B-69C0-4DF2-820D-ED213480CDE2}"/>
              </a:ext>
            </a:extLst>
          </p:cNvPr>
          <p:cNvSpPr>
            <a:spLocks noGrp="1"/>
          </p:cNvSpPr>
          <p:nvPr>
            <p:ph sz="half" idx="2"/>
          </p:nvPr>
        </p:nvSpPr>
        <p:spPr>
          <a:xfrm>
            <a:off x="630238" y="1879600"/>
            <a:ext cx="3868737" cy="276225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a:extLst>
              <a:ext uri="{FF2B5EF4-FFF2-40B4-BE49-F238E27FC236}">
                <a16:creationId xmlns:a16="http://schemas.microsoft.com/office/drawing/2014/main" id="{5FB2DD58-95F0-4224-9EFB-468844FC0718}"/>
              </a:ext>
            </a:extLst>
          </p:cNvPr>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DF7188C-8A96-48FA-B42A-D4E494177A01}"/>
              </a:ext>
            </a:extLst>
          </p:cNvPr>
          <p:cNvSpPr>
            <a:spLocks noGrp="1"/>
          </p:cNvSpPr>
          <p:nvPr>
            <p:ph sz="quarter" idx="4"/>
          </p:nvPr>
        </p:nvSpPr>
        <p:spPr>
          <a:xfrm>
            <a:off x="4629150" y="1879600"/>
            <a:ext cx="3887788" cy="276225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a:extLst>
              <a:ext uri="{FF2B5EF4-FFF2-40B4-BE49-F238E27FC236}">
                <a16:creationId xmlns:a16="http://schemas.microsoft.com/office/drawing/2014/main" id="{93C93906-4E02-4D43-AFEF-CD7FF744A658}"/>
              </a:ext>
            </a:extLst>
          </p:cNvPr>
          <p:cNvSpPr>
            <a:spLocks noGrp="1"/>
          </p:cNvSpPr>
          <p:nvPr>
            <p:ph type="dt" sz="half" idx="10"/>
          </p:nvPr>
        </p:nvSpPr>
        <p:spPr/>
        <p:txBody>
          <a:bodyPr/>
          <a:lstStyle/>
          <a:p>
            <a:endParaRPr lang="fr-BE"/>
          </a:p>
        </p:txBody>
      </p:sp>
      <p:sp>
        <p:nvSpPr>
          <p:cNvPr id="8" name="Espace réservé du pied de page 7">
            <a:extLst>
              <a:ext uri="{FF2B5EF4-FFF2-40B4-BE49-F238E27FC236}">
                <a16:creationId xmlns:a16="http://schemas.microsoft.com/office/drawing/2014/main" id="{E016AB3C-90BB-4A3F-9EBA-477C7A54E162}"/>
              </a:ext>
            </a:extLst>
          </p:cNvPr>
          <p:cNvSpPr>
            <a:spLocks noGrp="1"/>
          </p:cNvSpPr>
          <p:nvPr>
            <p:ph type="ftr" sz="quarter" idx="11"/>
          </p:nvPr>
        </p:nvSpPr>
        <p:spPr/>
        <p:txBody>
          <a:bodyPr/>
          <a:lstStyle/>
          <a:p>
            <a:r>
              <a:rPr lang="fr-BE"/>
              <a:t>27/11/2020</a:t>
            </a:r>
          </a:p>
        </p:txBody>
      </p:sp>
      <p:sp>
        <p:nvSpPr>
          <p:cNvPr id="9" name="Espace réservé du numéro de diapositive 8">
            <a:extLst>
              <a:ext uri="{FF2B5EF4-FFF2-40B4-BE49-F238E27FC236}">
                <a16:creationId xmlns:a16="http://schemas.microsoft.com/office/drawing/2014/main" id="{966BD059-3849-48AF-8918-A76D7BB2E3AC}"/>
              </a:ext>
            </a:extLst>
          </p:cNvPr>
          <p:cNvSpPr>
            <a:spLocks noGrp="1"/>
          </p:cNvSpPr>
          <p:nvPr>
            <p:ph type="sldNum" sz="quarter" idx="12"/>
          </p:nvPr>
        </p:nvSpPr>
        <p:spPr/>
        <p:txBody>
          <a:bodyPr/>
          <a:lstStyle/>
          <a:p>
            <a:fld id="{BA5C1104-F897-4EEC-9A43-EF84856E00A4}" type="slidenum">
              <a:rPr lang="fr-BE" smtClean="0"/>
              <a:t>‹nr.›</a:t>
            </a:fld>
            <a:endParaRPr lang="fr-BE"/>
          </a:p>
        </p:txBody>
      </p:sp>
    </p:spTree>
    <p:extLst>
      <p:ext uri="{BB962C8B-B14F-4D97-AF65-F5344CB8AC3E}">
        <p14:creationId xmlns:p14="http://schemas.microsoft.com/office/powerpoint/2010/main" val="337995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BC5025-7497-448C-924F-C9DB5D043483}"/>
              </a:ext>
            </a:extLst>
          </p:cNvPr>
          <p:cNvSpPr>
            <a:spLocks noGrp="1"/>
          </p:cNvSpPr>
          <p:nvPr>
            <p:ph type="title"/>
          </p:nvPr>
        </p:nvSpPr>
        <p:spPr>
          <a:xfrm>
            <a:off x="628650" y="128183"/>
            <a:ext cx="7886700" cy="993775"/>
          </a:xfrm>
        </p:spPr>
        <p:txBody>
          <a:bodyPr>
            <a:normAutofit/>
          </a:bodyPr>
          <a:lstStyle>
            <a:lvl1pPr algn="ctr">
              <a:defRPr sz="2800" b="1"/>
            </a:lvl1pPr>
          </a:lstStyle>
          <a:p>
            <a:r>
              <a:rPr lang="fr-FR" dirty="0"/>
              <a:t>Modifiez le style du titre</a:t>
            </a:r>
            <a:endParaRPr lang="fr-BE" dirty="0"/>
          </a:p>
        </p:txBody>
      </p:sp>
      <p:sp>
        <p:nvSpPr>
          <p:cNvPr id="3" name="Espace réservé de la date 2">
            <a:extLst>
              <a:ext uri="{FF2B5EF4-FFF2-40B4-BE49-F238E27FC236}">
                <a16:creationId xmlns:a16="http://schemas.microsoft.com/office/drawing/2014/main" id="{BA2B4E6D-B7A8-4124-BE53-4B20DD89B17F}"/>
              </a:ext>
            </a:extLst>
          </p:cNvPr>
          <p:cNvSpPr>
            <a:spLocks noGrp="1"/>
          </p:cNvSpPr>
          <p:nvPr>
            <p:ph type="dt" sz="half" idx="10"/>
          </p:nvPr>
        </p:nvSpPr>
        <p:spPr/>
        <p:txBody>
          <a:bodyPr/>
          <a:lstStyle/>
          <a:p>
            <a:endParaRPr lang="fr-BE"/>
          </a:p>
        </p:txBody>
      </p:sp>
      <p:sp>
        <p:nvSpPr>
          <p:cNvPr id="4" name="Espace réservé du pied de page 3">
            <a:extLst>
              <a:ext uri="{FF2B5EF4-FFF2-40B4-BE49-F238E27FC236}">
                <a16:creationId xmlns:a16="http://schemas.microsoft.com/office/drawing/2014/main" id="{3CBD841D-EBC9-454F-BBEE-DC6593CBDEA2}"/>
              </a:ext>
            </a:extLst>
          </p:cNvPr>
          <p:cNvSpPr>
            <a:spLocks noGrp="1"/>
          </p:cNvSpPr>
          <p:nvPr>
            <p:ph type="ftr" sz="quarter" idx="11"/>
          </p:nvPr>
        </p:nvSpPr>
        <p:spPr/>
        <p:txBody>
          <a:bodyPr/>
          <a:lstStyle/>
          <a:p>
            <a:r>
              <a:rPr lang="fr-BE"/>
              <a:t>27/11/2020</a:t>
            </a:r>
          </a:p>
        </p:txBody>
      </p:sp>
      <p:sp>
        <p:nvSpPr>
          <p:cNvPr id="5" name="Espace réservé du numéro de diapositive 4">
            <a:extLst>
              <a:ext uri="{FF2B5EF4-FFF2-40B4-BE49-F238E27FC236}">
                <a16:creationId xmlns:a16="http://schemas.microsoft.com/office/drawing/2014/main" id="{F3621B27-6D64-41E9-8418-3DF24E407FA3}"/>
              </a:ext>
            </a:extLst>
          </p:cNvPr>
          <p:cNvSpPr>
            <a:spLocks noGrp="1"/>
          </p:cNvSpPr>
          <p:nvPr>
            <p:ph type="sldNum" sz="quarter" idx="12"/>
          </p:nvPr>
        </p:nvSpPr>
        <p:spPr/>
        <p:txBody>
          <a:bodyPr/>
          <a:lstStyle/>
          <a:p>
            <a:fld id="{BA5C1104-F897-4EEC-9A43-EF84856E00A4}" type="slidenum">
              <a:rPr lang="fr-BE" smtClean="0"/>
              <a:t>‹nr.›</a:t>
            </a:fld>
            <a:endParaRPr lang="fr-BE"/>
          </a:p>
        </p:txBody>
      </p:sp>
    </p:spTree>
    <p:extLst>
      <p:ext uri="{BB962C8B-B14F-4D97-AF65-F5344CB8AC3E}">
        <p14:creationId xmlns:p14="http://schemas.microsoft.com/office/powerpoint/2010/main" val="1322643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5452A0B5-50EC-4C11-A729-C116F9075C8E}"/>
              </a:ext>
            </a:extLst>
          </p:cNvPr>
          <p:cNvSpPr>
            <a:spLocks noGrp="1"/>
          </p:cNvSpPr>
          <p:nvPr>
            <p:ph type="dt" sz="half" idx="10"/>
          </p:nvPr>
        </p:nvSpPr>
        <p:spPr/>
        <p:txBody>
          <a:bodyPr/>
          <a:lstStyle/>
          <a:p>
            <a:endParaRPr lang="fr-BE"/>
          </a:p>
        </p:txBody>
      </p:sp>
      <p:sp>
        <p:nvSpPr>
          <p:cNvPr id="3" name="Espace réservé du pied de page 2">
            <a:extLst>
              <a:ext uri="{FF2B5EF4-FFF2-40B4-BE49-F238E27FC236}">
                <a16:creationId xmlns:a16="http://schemas.microsoft.com/office/drawing/2014/main" id="{FEEF91B2-3814-467B-BC4E-56E0140E90A6}"/>
              </a:ext>
            </a:extLst>
          </p:cNvPr>
          <p:cNvSpPr>
            <a:spLocks noGrp="1"/>
          </p:cNvSpPr>
          <p:nvPr>
            <p:ph type="ftr" sz="quarter" idx="11"/>
          </p:nvPr>
        </p:nvSpPr>
        <p:spPr/>
        <p:txBody>
          <a:bodyPr/>
          <a:lstStyle/>
          <a:p>
            <a:r>
              <a:rPr lang="fr-BE"/>
              <a:t>27/11/2020</a:t>
            </a:r>
          </a:p>
        </p:txBody>
      </p:sp>
      <p:sp>
        <p:nvSpPr>
          <p:cNvPr id="4" name="Espace réservé du numéro de diapositive 3">
            <a:extLst>
              <a:ext uri="{FF2B5EF4-FFF2-40B4-BE49-F238E27FC236}">
                <a16:creationId xmlns:a16="http://schemas.microsoft.com/office/drawing/2014/main" id="{0ABA50DA-B299-427B-A452-092954F3F9A2}"/>
              </a:ext>
            </a:extLst>
          </p:cNvPr>
          <p:cNvSpPr>
            <a:spLocks noGrp="1"/>
          </p:cNvSpPr>
          <p:nvPr>
            <p:ph type="sldNum" sz="quarter" idx="12"/>
          </p:nvPr>
        </p:nvSpPr>
        <p:spPr/>
        <p:txBody>
          <a:bodyPr/>
          <a:lstStyle/>
          <a:p>
            <a:fld id="{BA5C1104-F897-4EEC-9A43-EF84856E00A4}" type="slidenum">
              <a:rPr lang="fr-BE" smtClean="0"/>
              <a:t>‹nr.›</a:t>
            </a:fld>
            <a:endParaRPr lang="fr-BE"/>
          </a:p>
        </p:txBody>
      </p:sp>
    </p:spTree>
    <p:extLst>
      <p:ext uri="{BB962C8B-B14F-4D97-AF65-F5344CB8AC3E}">
        <p14:creationId xmlns:p14="http://schemas.microsoft.com/office/powerpoint/2010/main" val="3663864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AD4C00-B232-4448-A171-765E9D61A9E4}"/>
              </a:ext>
            </a:extLst>
          </p:cNvPr>
          <p:cNvSpPr>
            <a:spLocks noGrp="1"/>
          </p:cNvSpPr>
          <p:nvPr>
            <p:ph type="title"/>
          </p:nvPr>
        </p:nvSpPr>
        <p:spPr>
          <a:xfrm>
            <a:off x="630238" y="342900"/>
            <a:ext cx="2949575" cy="1200150"/>
          </a:xfrm>
        </p:spPr>
        <p:txBody>
          <a:bodyPr anchor="b"/>
          <a:lstStyle>
            <a:lvl1pPr>
              <a:defRPr sz="3200"/>
            </a:lvl1pPr>
          </a:lstStyle>
          <a:p>
            <a:r>
              <a:rPr lang="fr-FR"/>
              <a:t>Modifiez le style du titre</a:t>
            </a:r>
            <a:endParaRPr lang="fr-BE"/>
          </a:p>
        </p:txBody>
      </p:sp>
      <p:sp>
        <p:nvSpPr>
          <p:cNvPr id="3" name="Espace réservé du contenu 2">
            <a:extLst>
              <a:ext uri="{FF2B5EF4-FFF2-40B4-BE49-F238E27FC236}">
                <a16:creationId xmlns:a16="http://schemas.microsoft.com/office/drawing/2014/main" id="{BC41A5F3-0E85-444D-BDC1-1EF5682F1228}"/>
              </a:ext>
            </a:extLst>
          </p:cNvPr>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a:extLst>
              <a:ext uri="{FF2B5EF4-FFF2-40B4-BE49-F238E27FC236}">
                <a16:creationId xmlns:a16="http://schemas.microsoft.com/office/drawing/2014/main" id="{AD3526EF-5F97-43D9-80D4-88C402F448E4}"/>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D2DACAF-2C37-40FB-B200-A0E8DB539D33}"/>
              </a:ext>
            </a:extLst>
          </p:cNvPr>
          <p:cNvSpPr>
            <a:spLocks noGrp="1"/>
          </p:cNvSpPr>
          <p:nvPr>
            <p:ph type="dt" sz="half" idx="10"/>
          </p:nvPr>
        </p:nvSpPr>
        <p:spPr/>
        <p:txBody>
          <a:bodyPr/>
          <a:lstStyle/>
          <a:p>
            <a:endParaRPr lang="fr-BE"/>
          </a:p>
        </p:txBody>
      </p:sp>
      <p:sp>
        <p:nvSpPr>
          <p:cNvPr id="6" name="Espace réservé du pied de page 5">
            <a:extLst>
              <a:ext uri="{FF2B5EF4-FFF2-40B4-BE49-F238E27FC236}">
                <a16:creationId xmlns:a16="http://schemas.microsoft.com/office/drawing/2014/main" id="{7C32648C-27CD-445F-A2FD-E481215E0080}"/>
              </a:ext>
            </a:extLst>
          </p:cNvPr>
          <p:cNvSpPr>
            <a:spLocks noGrp="1"/>
          </p:cNvSpPr>
          <p:nvPr>
            <p:ph type="ftr" sz="quarter" idx="11"/>
          </p:nvPr>
        </p:nvSpPr>
        <p:spPr/>
        <p:txBody>
          <a:bodyPr/>
          <a:lstStyle/>
          <a:p>
            <a:r>
              <a:rPr lang="fr-BE"/>
              <a:t>27/11/2020</a:t>
            </a:r>
          </a:p>
        </p:txBody>
      </p:sp>
      <p:sp>
        <p:nvSpPr>
          <p:cNvPr id="7" name="Espace réservé du numéro de diapositive 6">
            <a:extLst>
              <a:ext uri="{FF2B5EF4-FFF2-40B4-BE49-F238E27FC236}">
                <a16:creationId xmlns:a16="http://schemas.microsoft.com/office/drawing/2014/main" id="{047FA69A-8937-4B22-895A-C1E6C7E60E9E}"/>
              </a:ext>
            </a:extLst>
          </p:cNvPr>
          <p:cNvSpPr>
            <a:spLocks noGrp="1"/>
          </p:cNvSpPr>
          <p:nvPr>
            <p:ph type="sldNum" sz="quarter" idx="12"/>
          </p:nvPr>
        </p:nvSpPr>
        <p:spPr/>
        <p:txBody>
          <a:bodyPr/>
          <a:lstStyle/>
          <a:p>
            <a:fld id="{BA5C1104-F897-4EEC-9A43-EF84856E00A4}" type="slidenum">
              <a:rPr lang="fr-BE" smtClean="0"/>
              <a:t>‹nr.›</a:t>
            </a:fld>
            <a:endParaRPr lang="fr-BE"/>
          </a:p>
        </p:txBody>
      </p:sp>
    </p:spTree>
    <p:extLst>
      <p:ext uri="{BB962C8B-B14F-4D97-AF65-F5344CB8AC3E}">
        <p14:creationId xmlns:p14="http://schemas.microsoft.com/office/powerpoint/2010/main" val="1968167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BAF71B-DE68-4146-A09C-D83CFB06364F}"/>
              </a:ext>
            </a:extLst>
          </p:cNvPr>
          <p:cNvSpPr>
            <a:spLocks noGrp="1"/>
          </p:cNvSpPr>
          <p:nvPr>
            <p:ph type="title"/>
          </p:nvPr>
        </p:nvSpPr>
        <p:spPr>
          <a:xfrm>
            <a:off x="630238" y="342900"/>
            <a:ext cx="2949575" cy="1200150"/>
          </a:xfrm>
        </p:spPr>
        <p:txBody>
          <a:bodyPr anchor="b"/>
          <a:lstStyle>
            <a:lvl1pPr>
              <a:defRPr sz="3200"/>
            </a:lvl1pPr>
          </a:lstStyle>
          <a:p>
            <a:r>
              <a:rPr lang="fr-FR"/>
              <a:t>Modifiez le style du titre</a:t>
            </a:r>
            <a:endParaRPr lang="fr-BE"/>
          </a:p>
        </p:txBody>
      </p:sp>
      <p:sp>
        <p:nvSpPr>
          <p:cNvPr id="3" name="Espace réservé pour une image  2">
            <a:extLst>
              <a:ext uri="{FF2B5EF4-FFF2-40B4-BE49-F238E27FC236}">
                <a16:creationId xmlns:a16="http://schemas.microsoft.com/office/drawing/2014/main" id="{B5CB434A-7281-4181-AFEB-BB6EF46B952E}"/>
              </a:ext>
            </a:extLst>
          </p:cNvPr>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a:extLst>
              <a:ext uri="{FF2B5EF4-FFF2-40B4-BE49-F238E27FC236}">
                <a16:creationId xmlns:a16="http://schemas.microsoft.com/office/drawing/2014/main" id="{35BE4508-AD66-42F7-9C5B-3F36FA4036BD}"/>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023B006-6601-47FF-9EA7-F7F63F7449EA}"/>
              </a:ext>
            </a:extLst>
          </p:cNvPr>
          <p:cNvSpPr>
            <a:spLocks noGrp="1"/>
          </p:cNvSpPr>
          <p:nvPr>
            <p:ph type="dt" sz="half" idx="10"/>
          </p:nvPr>
        </p:nvSpPr>
        <p:spPr/>
        <p:txBody>
          <a:bodyPr/>
          <a:lstStyle/>
          <a:p>
            <a:endParaRPr lang="fr-BE"/>
          </a:p>
        </p:txBody>
      </p:sp>
      <p:sp>
        <p:nvSpPr>
          <p:cNvPr id="6" name="Espace réservé du pied de page 5">
            <a:extLst>
              <a:ext uri="{FF2B5EF4-FFF2-40B4-BE49-F238E27FC236}">
                <a16:creationId xmlns:a16="http://schemas.microsoft.com/office/drawing/2014/main" id="{CF275787-EFBA-4F5C-95D7-FB10525DD358}"/>
              </a:ext>
            </a:extLst>
          </p:cNvPr>
          <p:cNvSpPr>
            <a:spLocks noGrp="1"/>
          </p:cNvSpPr>
          <p:nvPr>
            <p:ph type="ftr" sz="quarter" idx="11"/>
          </p:nvPr>
        </p:nvSpPr>
        <p:spPr/>
        <p:txBody>
          <a:bodyPr/>
          <a:lstStyle/>
          <a:p>
            <a:r>
              <a:rPr lang="fr-BE"/>
              <a:t>27/11/2020</a:t>
            </a:r>
          </a:p>
        </p:txBody>
      </p:sp>
      <p:sp>
        <p:nvSpPr>
          <p:cNvPr id="7" name="Espace réservé du numéro de diapositive 6">
            <a:extLst>
              <a:ext uri="{FF2B5EF4-FFF2-40B4-BE49-F238E27FC236}">
                <a16:creationId xmlns:a16="http://schemas.microsoft.com/office/drawing/2014/main" id="{1C98C150-A2AB-40F5-9CB5-C3376F5A3BAA}"/>
              </a:ext>
            </a:extLst>
          </p:cNvPr>
          <p:cNvSpPr>
            <a:spLocks noGrp="1"/>
          </p:cNvSpPr>
          <p:nvPr>
            <p:ph type="sldNum" sz="quarter" idx="12"/>
          </p:nvPr>
        </p:nvSpPr>
        <p:spPr/>
        <p:txBody>
          <a:bodyPr/>
          <a:lstStyle/>
          <a:p>
            <a:fld id="{BA5C1104-F897-4EEC-9A43-EF84856E00A4}" type="slidenum">
              <a:rPr lang="fr-BE" smtClean="0"/>
              <a:t>‹nr.›</a:t>
            </a:fld>
            <a:endParaRPr lang="fr-BE"/>
          </a:p>
        </p:txBody>
      </p:sp>
    </p:spTree>
    <p:extLst>
      <p:ext uri="{BB962C8B-B14F-4D97-AF65-F5344CB8AC3E}">
        <p14:creationId xmlns:p14="http://schemas.microsoft.com/office/powerpoint/2010/main" val="361169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29FCBFF-EB48-4F08-A4F3-2198E4285D3F}"/>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D6400BE9-8677-4073-9984-9225DE1BDD6E}"/>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BE" dirty="0"/>
          </a:p>
        </p:txBody>
      </p:sp>
      <p:sp>
        <p:nvSpPr>
          <p:cNvPr id="4" name="Espace réservé de la date 3">
            <a:extLst>
              <a:ext uri="{FF2B5EF4-FFF2-40B4-BE49-F238E27FC236}">
                <a16:creationId xmlns:a16="http://schemas.microsoft.com/office/drawing/2014/main" id="{01AD7926-BAD9-479C-A4B2-79752E403B64}"/>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BE"/>
          </a:p>
        </p:txBody>
      </p:sp>
      <p:sp>
        <p:nvSpPr>
          <p:cNvPr id="5" name="Espace réservé du pied de page 4">
            <a:extLst>
              <a:ext uri="{FF2B5EF4-FFF2-40B4-BE49-F238E27FC236}">
                <a16:creationId xmlns:a16="http://schemas.microsoft.com/office/drawing/2014/main" id="{155A46AA-9811-49FA-8487-56DF590609A8}"/>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a:t>27/11/2020</a:t>
            </a:r>
          </a:p>
        </p:txBody>
      </p:sp>
      <p:sp>
        <p:nvSpPr>
          <p:cNvPr id="6" name="Espace réservé du numéro de diapositive 5">
            <a:extLst>
              <a:ext uri="{FF2B5EF4-FFF2-40B4-BE49-F238E27FC236}">
                <a16:creationId xmlns:a16="http://schemas.microsoft.com/office/drawing/2014/main" id="{A5D28267-5CA0-4C22-B52B-920481CC79D8}"/>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A5C1104-F897-4EEC-9A43-EF84856E00A4}" type="slidenum">
              <a:rPr lang="fr-BE" smtClean="0"/>
              <a:t>‹nr.›</a:t>
            </a:fld>
            <a:endParaRPr lang="fr-BE"/>
          </a:p>
        </p:txBody>
      </p:sp>
    </p:spTree>
    <p:extLst>
      <p:ext uri="{BB962C8B-B14F-4D97-AF65-F5344CB8AC3E}">
        <p14:creationId xmlns:p14="http://schemas.microsoft.com/office/powerpoint/2010/main" val="4117081645"/>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à coins arrondis 33">
            <a:extLst>
              <a:ext uri="{FF2B5EF4-FFF2-40B4-BE49-F238E27FC236}">
                <a16:creationId xmlns:a16="http://schemas.microsoft.com/office/drawing/2014/main" id="{A086F54A-B60E-4EFA-A49D-60265A178319}"/>
              </a:ext>
            </a:extLst>
          </p:cNvPr>
          <p:cNvSpPr/>
          <p:nvPr/>
        </p:nvSpPr>
        <p:spPr bwMode="white">
          <a:xfrm>
            <a:off x="7373938" y="441722"/>
            <a:ext cx="1600200" cy="27384"/>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5" name="Rectangle 34">
            <a:extLst>
              <a:ext uri="{FF2B5EF4-FFF2-40B4-BE49-F238E27FC236}">
                <a16:creationId xmlns:a16="http://schemas.microsoft.com/office/drawing/2014/main" id="{E26091AF-5E7A-4F13-9D1B-AE0EF3AFABDD}"/>
              </a:ext>
            </a:extLst>
          </p:cNvPr>
          <p:cNvSpPr/>
          <p:nvPr/>
        </p:nvSpPr>
        <p:spPr bwMode="invGray">
          <a:xfrm>
            <a:off x="9085263" y="-1191"/>
            <a:ext cx="57150" cy="465535"/>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6" name="Rectangle 35">
            <a:extLst>
              <a:ext uri="{FF2B5EF4-FFF2-40B4-BE49-F238E27FC236}">
                <a16:creationId xmlns:a16="http://schemas.microsoft.com/office/drawing/2014/main" id="{5C88D9E8-1BDF-4B5C-B421-B9CE648974DD}"/>
              </a:ext>
            </a:extLst>
          </p:cNvPr>
          <p:cNvSpPr/>
          <p:nvPr/>
        </p:nvSpPr>
        <p:spPr bwMode="invGray">
          <a:xfrm>
            <a:off x="9043989" y="-1191"/>
            <a:ext cx="28575" cy="465535"/>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7" name="Rectangle 36">
            <a:extLst>
              <a:ext uri="{FF2B5EF4-FFF2-40B4-BE49-F238E27FC236}">
                <a16:creationId xmlns:a16="http://schemas.microsoft.com/office/drawing/2014/main" id="{08CF7C07-60B5-4530-8C06-8ADCF910CE82}"/>
              </a:ext>
            </a:extLst>
          </p:cNvPr>
          <p:cNvSpPr/>
          <p:nvPr/>
        </p:nvSpPr>
        <p:spPr bwMode="invGray">
          <a:xfrm>
            <a:off x="9024939" y="-1191"/>
            <a:ext cx="9525" cy="465535"/>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8" name="Rectangle 37">
            <a:extLst>
              <a:ext uri="{FF2B5EF4-FFF2-40B4-BE49-F238E27FC236}">
                <a16:creationId xmlns:a16="http://schemas.microsoft.com/office/drawing/2014/main" id="{D86886BE-9343-49AD-AC1A-ACDF74B50C8C}"/>
              </a:ext>
            </a:extLst>
          </p:cNvPr>
          <p:cNvSpPr/>
          <p:nvPr/>
        </p:nvSpPr>
        <p:spPr bwMode="invGray">
          <a:xfrm>
            <a:off x="8975725" y="-1191"/>
            <a:ext cx="26988" cy="465535"/>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9" name="Rectangle 38">
            <a:extLst>
              <a:ext uri="{FF2B5EF4-FFF2-40B4-BE49-F238E27FC236}">
                <a16:creationId xmlns:a16="http://schemas.microsoft.com/office/drawing/2014/main" id="{A96F6594-AC79-45D0-84F3-82D21F49866D}"/>
              </a:ext>
            </a:extLst>
          </p:cNvPr>
          <p:cNvSpPr/>
          <p:nvPr/>
        </p:nvSpPr>
        <p:spPr bwMode="invGray">
          <a:xfrm>
            <a:off x="8915401" y="0"/>
            <a:ext cx="55563" cy="439341"/>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40" name="Rectangle 39">
            <a:extLst>
              <a:ext uri="{FF2B5EF4-FFF2-40B4-BE49-F238E27FC236}">
                <a16:creationId xmlns:a16="http://schemas.microsoft.com/office/drawing/2014/main" id="{EABC6C9D-2981-48B0-9E92-7170954B5891}"/>
              </a:ext>
            </a:extLst>
          </p:cNvPr>
          <p:cNvSpPr/>
          <p:nvPr/>
        </p:nvSpPr>
        <p:spPr bwMode="invGray">
          <a:xfrm>
            <a:off x="8874125" y="0"/>
            <a:ext cx="7938" cy="439341"/>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039" name="Espace réservé du titre 21">
            <a:extLst>
              <a:ext uri="{FF2B5EF4-FFF2-40B4-BE49-F238E27FC236}">
                <a16:creationId xmlns:a16="http://schemas.microsoft.com/office/drawing/2014/main" id="{A8EF8286-2980-4C3A-9C0A-C8EE258D75F0}"/>
              </a:ext>
            </a:extLst>
          </p:cNvPr>
          <p:cNvSpPr>
            <a:spLocks noGrp="1" noChangeArrowheads="1"/>
          </p:cNvSpPr>
          <p:nvPr>
            <p:ph type="title"/>
          </p:nvPr>
        </p:nvSpPr>
        <p:spPr bwMode="auto">
          <a:xfrm>
            <a:off x="457200" y="857250"/>
            <a:ext cx="82296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dirty="0"/>
              <a:t>Modifiez le style du titre</a:t>
            </a:r>
            <a:endParaRPr lang="en-US" altLang="fr-FR" dirty="0"/>
          </a:p>
        </p:txBody>
      </p:sp>
      <p:sp>
        <p:nvSpPr>
          <p:cNvPr id="1040" name="Espace réservé du texte 12">
            <a:extLst>
              <a:ext uri="{FF2B5EF4-FFF2-40B4-BE49-F238E27FC236}">
                <a16:creationId xmlns:a16="http://schemas.microsoft.com/office/drawing/2014/main" id="{AEA62C3F-BD05-4801-B018-9FC1F89739F0}"/>
              </a:ext>
            </a:extLst>
          </p:cNvPr>
          <p:cNvSpPr>
            <a:spLocks noGrp="1" noChangeArrowheads="1"/>
          </p:cNvSpPr>
          <p:nvPr>
            <p:ph type="body" idx="1"/>
          </p:nvPr>
        </p:nvSpPr>
        <p:spPr bwMode="auto">
          <a:xfrm>
            <a:off x="457200" y="1687116"/>
            <a:ext cx="8229600" cy="324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Cliquez pour modifier les styles du texte du masque</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Deuxième niveau</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fr-FR" sz="2000" b="0" i="0" u="none" strike="noStrike" kern="1200" cap="none" spc="0" normalizeH="0" baseline="0" noProof="0" dirty="0">
                <a:ln>
                  <a:noFill/>
                </a:ln>
                <a:solidFill>
                  <a:prstClr val="black"/>
                </a:solidFill>
                <a:effectLst/>
                <a:uLnTx/>
                <a:uFillTx/>
                <a:latin typeface="Calibri" panose="020F0502020204030204"/>
                <a:ea typeface="+mn-ea"/>
                <a:cs typeface="+mn-cs"/>
              </a:rPr>
              <a:t>Troisième niveau</a:t>
            </a:r>
          </a:p>
          <a:p>
            <a:pPr marL="1600200" marR="0" lvl="3"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Quatrième niveau</a:t>
            </a:r>
          </a:p>
          <a:p>
            <a:pPr marL="2057400" marR="0" lvl="4"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Cinquième niveau</a:t>
            </a:r>
            <a:endParaRPr lang="en-US" altLang="fr-FR" dirty="0"/>
          </a:p>
        </p:txBody>
      </p:sp>
      <p:sp>
        <p:nvSpPr>
          <p:cNvPr id="14" name="Espace réservé de la date 13">
            <a:extLst>
              <a:ext uri="{FF2B5EF4-FFF2-40B4-BE49-F238E27FC236}">
                <a16:creationId xmlns:a16="http://schemas.microsoft.com/office/drawing/2014/main" id="{67FAF59B-808C-4B46-8C17-282018E9CC65}"/>
              </a:ext>
            </a:extLst>
          </p:cNvPr>
          <p:cNvSpPr>
            <a:spLocks noGrp="1"/>
          </p:cNvSpPr>
          <p:nvPr>
            <p:ph type="dt" sz="half" idx="2"/>
          </p:nvPr>
        </p:nvSpPr>
        <p:spPr>
          <a:xfrm>
            <a:off x="6586538" y="459581"/>
            <a:ext cx="957262" cy="342900"/>
          </a:xfrm>
          <a:prstGeom prst="rect">
            <a:avLst/>
          </a:prstGeom>
        </p:spPr>
        <p:txBody>
          <a:bodyPr vert="horz"/>
          <a:lstStyle>
            <a:lvl1pPr algn="l" eaLnBrk="1" fontAlgn="auto" latinLnBrk="0" hangingPunct="1">
              <a:spcBef>
                <a:spcPts val="0"/>
              </a:spcBef>
              <a:spcAft>
                <a:spcPts val="0"/>
              </a:spcAft>
              <a:defRPr kumimoji="0" sz="600">
                <a:solidFill>
                  <a:schemeClr val="accent2"/>
                </a:solidFill>
                <a:latin typeface="+mn-lt"/>
              </a:defRPr>
            </a:lvl1pPr>
          </a:lstStyle>
          <a:p>
            <a:pPr>
              <a:defRPr/>
            </a:pPr>
            <a:endParaRPr lang="fr-FR"/>
          </a:p>
        </p:txBody>
      </p:sp>
      <p:sp>
        <p:nvSpPr>
          <p:cNvPr id="3" name="Espace réservé du pied de page 2">
            <a:extLst>
              <a:ext uri="{FF2B5EF4-FFF2-40B4-BE49-F238E27FC236}">
                <a16:creationId xmlns:a16="http://schemas.microsoft.com/office/drawing/2014/main" id="{32351468-3E58-4816-8D50-FE6EF9C4E374}"/>
              </a:ext>
            </a:extLst>
          </p:cNvPr>
          <p:cNvSpPr>
            <a:spLocks noGrp="1"/>
          </p:cNvSpPr>
          <p:nvPr>
            <p:ph type="ftr" sz="quarter" idx="3"/>
          </p:nvPr>
        </p:nvSpPr>
        <p:spPr>
          <a:xfrm>
            <a:off x="5257801" y="459581"/>
            <a:ext cx="1325563" cy="342900"/>
          </a:xfrm>
          <a:prstGeom prst="rect">
            <a:avLst/>
          </a:prstGeom>
        </p:spPr>
        <p:txBody>
          <a:bodyPr vert="horz"/>
          <a:lstStyle>
            <a:lvl1pPr algn="r" eaLnBrk="1" fontAlgn="auto" latinLnBrk="0" hangingPunct="1">
              <a:spcBef>
                <a:spcPts val="0"/>
              </a:spcBef>
              <a:spcAft>
                <a:spcPts val="0"/>
              </a:spcAft>
              <a:defRPr kumimoji="0" sz="600">
                <a:solidFill>
                  <a:schemeClr val="accent2"/>
                </a:solidFill>
                <a:latin typeface="+mn-lt"/>
              </a:defRPr>
            </a:lvl1pPr>
          </a:lstStyle>
          <a:p>
            <a:pPr>
              <a:defRPr/>
            </a:pPr>
            <a:r>
              <a:rPr lang="fr-FR"/>
              <a:t>27/11/2020</a:t>
            </a:r>
          </a:p>
        </p:txBody>
      </p:sp>
      <p:sp>
        <p:nvSpPr>
          <p:cNvPr id="23" name="Espace réservé du numéro de diapositive 22">
            <a:extLst>
              <a:ext uri="{FF2B5EF4-FFF2-40B4-BE49-F238E27FC236}">
                <a16:creationId xmlns:a16="http://schemas.microsoft.com/office/drawing/2014/main" id="{9CC524C2-5E4C-42A0-9EF9-052CBBC218AF}"/>
              </a:ext>
            </a:extLst>
          </p:cNvPr>
          <p:cNvSpPr>
            <a:spLocks noGrp="1"/>
          </p:cNvSpPr>
          <p:nvPr>
            <p:ph type="sldNum" sz="quarter" idx="4"/>
          </p:nvPr>
        </p:nvSpPr>
        <p:spPr>
          <a:xfrm>
            <a:off x="0" y="4746172"/>
            <a:ext cx="762000" cy="349535"/>
          </a:xfrm>
          <a:prstGeom prst="rect">
            <a:avLst/>
          </a:prstGeom>
        </p:spPr>
        <p:txBody>
          <a:bodyPr vert="horz" wrap="square" lIns="91440" tIns="45720" rIns="91440" bIns="45720" numCol="1" anchor="b" anchorCtr="0" compatLnSpc="1">
            <a:prstTxWarp prst="textNoShape">
              <a:avLst/>
            </a:prstTxWarp>
          </a:bodyPr>
          <a:lstStyle>
            <a:lvl1pPr algn="l" eaLnBrk="1" hangingPunct="1">
              <a:defRPr sz="1400">
                <a:solidFill>
                  <a:srgbClr val="424456"/>
                </a:solidFill>
                <a:latin typeface="+mj-lt"/>
              </a:defRPr>
            </a:lvl1pPr>
          </a:lstStyle>
          <a:p>
            <a:fld id="{A1F60E4C-B104-4909-8265-CB1B732418BE}" type="slidenum">
              <a:rPr lang="fr-FR" altLang="fr-FR" smtClean="0"/>
              <a:pPr/>
              <a:t>‹nr.›</a:t>
            </a:fld>
            <a:endParaRPr lang="fr-FR" altLang="fr-FR" dirty="0"/>
          </a:p>
        </p:txBody>
      </p:sp>
    </p:spTree>
  </p:cSld>
  <p:clrMap bg1="lt1" tx1="dk1" bg2="lt2" tx2="dk2" accent1="accent1" accent2="accent2" accent3="accent3" accent4="accent4" accent5="accent5" accent6="accent6" hlink="hlink" folHlink="folHlink"/>
  <p:sldLayoutIdLst>
    <p:sldLayoutId id="2147483871" r:id="rId1"/>
  </p:sldLayoutIdLst>
  <p:hf hdr="0" ftr="0" dt="0"/>
  <p:txStyles>
    <p:titleStyle>
      <a:lvl1pPr algn="l" rtl="0" fontAlgn="base">
        <a:spcBef>
          <a:spcPct val="0"/>
        </a:spcBef>
        <a:spcAft>
          <a:spcPct val="0"/>
        </a:spcAft>
        <a:defRPr lang="en-US" altLang="fr-FR" sz="4400" kern="1200" dirty="0">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algn="l" rtl="0" fontAlgn="base">
        <a:spcBef>
          <a:spcPct val="0"/>
        </a:spcBef>
        <a:spcAft>
          <a:spcPct val="0"/>
        </a:spcAft>
        <a:defRPr sz="4000">
          <a:solidFill>
            <a:schemeClr val="tx2"/>
          </a:solidFill>
          <a:latin typeface="Constantia" panose="02030602050306030303" pitchFamily="18" charset="0"/>
        </a:defRPr>
      </a:lvl2pPr>
      <a:lvl3pPr algn="l" rtl="0" fontAlgn="base">
        <a:spcBef>
          <a:spcPct val="0"/>
        </a:spcBef>
        <a:spcAft>
          <a:spcPct val="0"/>
        </a:spcAft>
        <a:defRPr sz="4000">
          <a:solidFill>
            <a:schemeClr val="tx2"/>
          </a:solidFill>
          <a:latin typeface="Constantia" panose="02030602050306030303" pitchFamily="18" charset="0"/>
        </a:defRPr>
      </a:lvl3pPr>
      <a:lvl4pPr algn="l" rtl="0" fontAlgn="base">
        <a:spcBef>
          <a:spcPct val="0"/>
        </a:spcBef>
        <a:spcAft>
          <a:spcPct val="0"/>
        </a:spcAft>
        <a:defRPr sz="4000">
          <a:solidFill>
            <a:schemeClr val="tx2"/>
          </a:solidFill>
          <a:latin typeface="Constantia" panose="02030602050306030303" pitchFamily="18" charset="0"/>
        </a:defRPr>
      </a:lvl4pPr>
      <a:lvl5pPr algn="l" rtl="0" fontAlgn="base">
        <a:spcBef>
          <a:spcPct val="0"/>
        </a:spcBef>
        <a:spcAft>
          <a:spcPct val="0"/>
        </a:spcAft>
        <a:defRPr sz="4000">
          <a:solidFill>
            <a:schemeClr val="tx2"/>
          </a:solidFill>
          <a:latin typeface="Constantia" panose="02030602050306030303" pitchFamily="18" charset="0"/>
        </a:defRPr>
      </a:lvl5pPr>
      <a:lvl6pPr marL="457200" algn="l" rtl="0" eaLnBrk="1" fontAlgn="base" hangingPunct="1">
        <a:spcBef>
          <a:spcPct val="0"/>
        </a:spcBef>
        <a:spcAft>
          <a:spcPct val="0"/>
        </a:spcAft>
        <a:defRPr sz="4000">
          <a:solidFill>
            <a:schemeClr val="tx2"/>
          </a:solidFill>
          <a:latin typeface="Trebuchet MS" panose="020B0603020202020204" pitchFamily="34" charset="0"/>
        </a:defRPr>
      </a:lvl6pPr>
      <a:lvl7pPr marL="914400" algn="l" rtl="0" eaLnBrk="1" fontAlgn="base" hangingPunct="1">
        <a:spcBef>
          <a:spcPct val="0"/>
        </a:spcBef>
        <a:spcAft>
          <a:spcPct val="0"/>
        </a:spcAft>
        <a:defRPr sz="4000">
          <a:solidFill>
            <a:schemeClr val="tx2"/>
          </a:solidFill>
          <a:latin typeface="Trebuchet MS" panose="020B0603020202020204" pitchFamily="34" charset="0"/>
        </a:defRPr>
      </a:lvl7pPr>
      <a:lvl8pPr marL="1371600" algn="l" rtl="0" eaLnBrk="1" fontAlgn="base" hangingPunct="1">
        <a:spcBef>
          <a:spcPct val="0"/>
        </a:spcBef>
        <a:spcAft>
          <a:spcPct val="0"/>
        </a:spcAft>
        <a:defRPr sz="4000">
          <a:solidFill>
            <a:schemeClr val="tx2"/>
          </a:solidFill>
          <a:latin typeface="Trebuchet MS" panose="020B0603020202020204" pitchFamily="34" charset="0"/>
        </a:defRPr>
      </a:lvl8pPr>
      <a:lvl9pPr marL="1828800" algn="l" rtl="0" eaLnBrk="1" fontAlgn="base" hangingPunct="1">
        <a:spcBef>
          <a:spcPct val="0"/>
        </a:spcBef>
        <a:spcAft>
          <a:spcPct val="0"/>
        </a:spcAft>
        <a:defRPr sz="4000">
          <a:solidFill>
            <a:schemeClr val="tx2"/>
          </a:solidFill>
          <a:latin typeface="Trebuchet MS" panose="020B0603020202020204" pitchFamily="34" charset="0"/>
        </a:defRPr>
      </a:lvl9pPr>
    </p:titleStyle>
    <p:bodyStyle>
      <a:lvl1pPr marL="365125" indent="-255588" algn="l" rtl="0" fontAlgn="base">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fontAlgn="base">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fontAlgn="base">
        <a:spcBef>
          <a:spcPts val="300"/>
        </a:spcBef>
        <a:spcAft>
          <a:spcPct val="0"/>
        </a:spcAft>
        <a:buClr>
          <a:schemeClr val="accent1"/>
        </a:buClr>
        <a:buFont typeface="Wingdings 2" panose="05020102010507070707" pitchFamily="18" charset="2"/>
        <a:buChar char=""/>
        <a:defRPr sz="2400" kern="1200">
          <a:solidFill>
            <a:schemeClr val="accent1"/>
          </a:solidFill>
          <a:latin typeface="+mn-lt"/>
          <a:ea typeface="+mn-ea"/>
          <a:cs typeface="+mn-cs"/>
        </a:defRPr>
      </a:lvl3pPr>
      <a:lvl4pPr marL="1179513" indent="-200025" algn="l" rtl="0" fontAlgn="base">
        <a:spcBef>
          <a:spcPts val="300"/>
        </a:spcBef>
        <a:spcAft>
          <a:spcPct val="0"/>
        </a:spcAft>
        <a:buClr>
          <a:schemeClr val="accent1"/>
        </a:buClr>
        <a:buFont typeface="Wingdings 2" panose="05020102010507070707" pitchFamily="18" charset="2"/>
        <a:buChar char=""/>
        <a:defRPr sz="2200" kern="1200">
          <a:solidFill>
            <a:schemeClr val="accent1"/>
          </a:solidFill>
          <a:latin typeface="+mn-lt"/>
          <a:ea typeface="+mn-ea"/>
          <a:cs typeface="+mn-cs"/>
        </a:defRPr>
      </a:lvl4pPr>
      <a:lvl5pPr marL="1389063" indent="-182563" algn="l" rtl="0" fontAlgn="base">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344D4DA-2E91-45B3-AD70-6340A3F12D24}"/>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01006AAA-6211-454B-98C3-36ADBD4BFC93}"/>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BC653DCD-4663-4B9B-9DB7-228CC9179244}"/>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BE"/>
          </a:p>
        </p:txBody>
      </p:sp>
      <p:sp>
        <p:nvSpPr>
          <p:cNvPr id="5" name="Espace réservé du pied de page 4">
            <a:extLst>
              <a:ext uri="{FF2B5EF4-FFF2-40B4-BE49-F238E27FC236}">
                <a16:creationId xmlns:a16="http://schemas.microsoft.com/office/drawing/2014/main" id="{9EEAE819-1600-405E-85E1-D34CE58843C2}"/>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a:t>27/11/2020</a:t>
            </a:r>
          </a:p>
        </p:txBody>
      </p:sp>
      <p:sp>
        <p:nvSpPr>
          <p:cNvPr id="6" name="Espace réservé du numéro de diapositive 5">
            <a:extLst>
              <a:ext uri="{FF2B5EF4-FFF2-40B4-BE49-F238E27FC236}">
                <a16:creationId xmlns:a16="http://schemas.microsoft.com/office/drawing/2014/main" id="{4D128852-BC86-4757-BF50-88C5BAEA80C4}"/>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4643D497-C655-4B4F-9075-C2149CCBF52B}" type="slidenum">
              <a:rPr lang="fr-BE" smtClean="0"/>
              <a:t>‹nr.›</a:t>
            </a:fld>
            <a:endParaRPr lang="fr-BE"/>
          </a:p>
        </p:txBody>
      </p:sp>
    </p:spTree>
    <p:extLst>
      <p:ext uri="{BB962C8B-B14F-4D97-AF65-F5344CB8AC3E}">
        <p14:creationId xmlns:p14="http://schemas.microsoft.com/office/powerpoint/2010/main" val="3796854827"/>
      </p:ext>
    </p:extLst>
  </p:cSld>
  <p:clrMap bg1="lt1" tx1="dk1" bg2="lt2" tx2="dk2" accent1="accent1" accent2="accent2" accent3="accent3" accent4="accent4" accent5="accent5" accent6="accent6" hlink="hlink" folHlink="folHlink"/>
  <p:sldLayoutIdLst>
    <p:sldLayoutId id="2147483883"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4495B6-0CC0-4B81-B9A6-1F8B0CCC9C53}"/>
              </a:ext>
            </a:extLst>
          </p:cNvPr>
          <p:cNvSpPr>
            <a:spLocks noGrp="1"/>
          </p:cNvSpPr>
          <p:nvPr>
            <p:ph type="ctrTitle"/>
          </p:nvPr>
        </p:nvSpPr>
        <p:spPr>
          <a:xfrm>
            <a:off x="0" y="2227785"/>
            <a:ext cx="9144000" cy="1157745"/>
          </a:xfrm>
        </p:spPr>
        <p:txBody>
          <a:bodyPr/>
          <a:lstStyle/>
          <a:p>
            <a:pPr algn="ctr"/>
            <a:br>
              <a:rPr lang="nl-BE" sz="2800" dirty="0"/>
            </a:br>
            <a:r>
              <a:rPr lang="nl-BE" sz="3200" dirty="0">
                <a:solidFill>
                  <a:schemeClr val="tx1"/>
                </a:solidFill>
              </a:rPr>
              <a:t>Planning meeting met het management en eventuele communicatie </a:t>
            </a:r>
            <a:r>
              <a:rPr lang="nl-NL" sz="3200" dirty="0">
                <a:solidFill>
                  <a:schemeClr val="tx1"/>
                </a:solidFill>
              </a:rPr>
              <a:t>met de met </a:t>
            </a:r>
            <a:r>
              <a:rPr lang="nl-NL" sz="3200" dirty="0" err="1">
                <a:solidFill>
                  <a:schemeClr val="tx1"/>
                </a:solidFill>
              </a:rPr>
              <a:t>governance</a:t>
            </a:r>
            <a:r>
              <a:rPr lang="nl-NL" sz="3200" dirty="0">
                <a:solidFill>
                  <a:schemeClr val="tx1"/>
                </a:solidFill>
              </a:rPr>
              <a:t> belaste personen</a:t>
            </a:r>
            <a:br>
              <a:rPr lang="nl-BE" sz="1800" dirty="0">
                <a:solidFill>
                  <a:schemeClr val="tx1"/>
                </a:solidFill>
              </a:rPr>
            </a:br>
            <a:r>
              <a:rPr lang="nl-BE" sz="2800" dirty="0">
                <a:solidFill>
                  <a:schemeClr val="tx1"/>
                </a:solidFill>
              </a:rPr>
              <a:t>                                                                             </a:t>
            </a:r>
          </a:p>
        </p:txBody>
      </p:sp>
      <p:sp>
        <p:nvSpPr>
          <p:cNvPr id="3" name="Sous-titre 2">
            <a:extLst>
              <a:ext uri="{FF2B5EF4-FFF2-40B4-BE49-F238E27FC236}">
                <a16:creationId xmlns:a16="http://schemas.microsoft.com/office/drawing/2014/main" id="{0C0477FA-CD1C-496F-B153-DB06837162BA}"/>
              </a:ext>
            </a:extLst>
          </p:cNvPr>
          <p:cNvSpPr>
            <a:spLocks noGrp="1"/>
          </p:cNvSpPr>
          <p:nvPr>
            <p:ph type="subTitle" idx="1"/>
          </p:nvPr>
        </p:nvSpPr>
        <p:spPr>
          <a:xfrm>
            <a:off x="5402615" y="3225850"/>
            <a:ext cx="3447469" cy="1535222"/>
          </a:xfrm>
        </p:spPr>
        <p:txBody>
          <a:bodyPr/>
          <a:lstStyle/>
          <a:p>
            <a:pPr marL="0">
              <a:spcBef>
                <a:spcPts val="0"/>
              </a:spcBef>
            </a:pPr>
            <a:r>
              <a:rPr lang="nl-BE" sz="1200">
                <a:solidFill>
                  <a:srgbClr val="003366"/>
                </a:solidFill>
                <a:latin typeface="Calibri" panose="020F0502020204030204" pitchFamily="34" charset="0"/>
                <a:ea typeface="Calibri" panose="020F0502020204030204" pitchFamily="34" charset="0"/>
                <a:cs typeface="Calibri" panose="020F0502020204030204" pitchFamily="34" charset="0"/>
              </a:rPr>
              <a:t>Datum:</a:t>
            </a:r>
          </a:p>
          <a:p>
            <a:pPr marL="0">
              <a:spcBef>
                <a:spcPts val="0"/>
              </a:spcBef>
            </a:pPr>
            <a:r>
              <a:rPr lang="nl-BE" sz="1200">
                <a:solidFill>
                  <a:srgbClr val="003366"/>
                </a:solidFill>
                <a:latin typeface="Calibri" panose="020F0502020204030204" pitchFamily="34" charset="0"/>
                <a:ea typeface="Calibri" panose="020F0502020204030204" pitchFamily="34" charset="0"/>
                <a:cs typeface="Calibri" panose="020F0502020204030204" pitchFamily="34" charset="0"/>
              </a:rPr>
              <a:t>Aanwezigheid:</a:t>
            </a:r>
          </a:p>
        </p:txBody>
      </p:sp>
    </p:spTree>
    <p:extLst>
      <p:ext uri="{BB962C8B-B14F-4D97-AF65-F5344CB8AC3E}">
        <p14:creationId xmlns:p14="http://schemas.microsoft.com/office/powerpoint/2010/main" val="1542437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10</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3156342269"/>
              </p:ext>
            </p:extLst>
          </p:nvPr>
        </p:nvGraphicFramePr>
        <p:xfrm>
          <a:off x="149299" y="955963"/>
          <a:ext cx="8781642" cy="2849735"/>
        </p:xfrm>
        <a:graphic>
          <a:graphicData uri="http://schemas.openxmlformats.org/drawingml/2006/table">
            <a:tbl>
              <a:tblPr firstRow="1" bandRow="1">
                <a:tableStyleId>{5C22544A-7EE6-4342-B048-85BDC9FD1C3A}</a:tableStyleId>
              </a:tblPr>
              <a:tblGrid>
                <a:gridCol w="399341">
                  <a:extLst>
                    <a:ext uri="{9D8B030D-6E8A-4147-A177-3AD203B41FA5}">
                      <a16:colId xmlns:a16="http://schemas.microsoft.com/office/drawing/2014/main" val="4241261406"/>
                    </a:ext>
                  </a:extLst>
                </a:gridCol>
                <a:gridCol w="2559993">
                  <a:extLst>
                    <a:ext uri="{9D8B030D-6E8A-4147-A177-3AD203B41FA5}">
                      <a16:colId xmlns:a16="http://schemas.microsoft.com/office/drawing/2014/main" val="230574239"/>
                    </a:ext>
                  </a:extLst>
                </a:gridCol>
                <a:gridCol w="2911154">
                  <a:extLst>
                    <a:ext uri="{9D8B030D-6E8A-4147-A177-3AD203B41FA5}">
                      <a16:colId xmlns:a16="http://schemas.microsoft.com/office/drawing/2014/main" val="2747404352"/>
                    </a:ext>
                  </a:extLst>
                </a:gridCol>
                <a:gridCol w="2911154">
                  <a:extLst>
                    <a:ext uri="{9D8B030D-6E8A-4147-A177-3AD203B41FA5}">
                      <a16:colId xmlns:a16="http://schemas.microsoft.com/office/drawing/2014/main" val="2454112930"/>
                    </a:ext>
                  </a:extLst>
                </a:gridCol>
              </a:tblGrid>
              <a:tr h="433002">
                <a:tc>
                  <a:txBody>
                    <a:bodyPr/>
                    <a:lstStyle/>
                    <a:p>
                      <a:r>
                        <a:rPr lang="nl-BE" sz="1100"/>
                        <a:t>Nr.</a:t>
                      </a:r>
                    </a:p>
                  </a:txBody>
                  <a:tcPr/>
                </a:tc>
                <a:tc>
                  <a:txBody>
                    <a:bodyPr/>
                    <a:lstStyle/>
                    <a:p>
                      <a:r>
                        <a:rPr lang="nl-BE" sz="1100"/>
                        <a:t>Thema’s</a:t>
                      </a:r>
                    </a:p>
                  </a:txBody>
                  <a:tcPr/>
                </a:tc>
                <a:tc>
                  <a:txBody>
                    <a:bodyPr/>
                    <a:lstStyle/>
                    <a:p>
                      <a:r>
                        <a:rPr lang="nl-BE" sz="1100"/>
                        <a:t>Aandachtspunten</a:t>
                      </a:r>
                    </a:p>
                  </a:txBody>
                  <a:tcPr/>
                </a:tc>
                <a:tc>
                  <a:txBody>
                    <a:bodyPr/>
                    <a:lstStyle/>
                    <a:p>
                      <a:r>
                        <a:rPr lang="nl-BE" sz="1100"/>
                        <a:t>Documentatie</a:t>
                      </a:r>
                    </a:p>
                  </a:txBody>
                  <a:tcPr/>
                </a:tc>
                <a:extLst>
                  <a:ext uri="{0D108BD9-81ED-4DB2-BD59-A6C34878D82A}">
                    <a16:rowId xmlns:a16="http://schemas.microsoft.com/office/drawing/2014/main" val="2106850564"/>
                  </a:ext>
                </a:extLst>
              </a:tr>
              <a:tr h="289612">
                <a:tc rowSpan="5">
                  <a:txBody>
                    <a:bodyPr/>
                    <a:lstStyle/>
                    <a:p>
                      <a:r>
                        <a:rPr lang="nl-BE" sz="1100"/>
                        <a:t>11</a:t>
                      </a:r>
                    </a:p>
                  </a:txBody>
                  <a:tcPr/>
                </a:tc>
                <a:tc rowSpan="5">
                  <a:txBody>
                    <a:bodyPr/>
                    <a:lstStyle/>
                    <a:p>
                      <a:pPr algn="l"/>
                      <a:r>
                        <a:rPr kumimoji="0" lang="nl-BE" sz="1100" b="0">
                          <a:solidFill>
                            <a:schemeClr val="dk1"/>
                          </a:solidFill>
                          <a:effectLst/>
                          <a:latin typeface="+mn-lt"/>
                          <a:ea typeface="+mn-ea"/>
                          <a:cs typeface="+mn-cs"/>
                        </a:rPr>
                        <a:t>Verrichtingen met betrekking tot specifieke verplichtingen in het kader van het WVV tijdens het boekjaar of gepland voor het afsluiten van het boekjaar</a:t>
                      </a:r>
                    </a:p>
                  </a:txBody>
                  <a:tcPr/>
                </a:tc>
                <a:tc>
                  <a:txBody>
                    <a:bodyPr/>
                    <a:lstStyle/>
                    <a:p>
                      <a:r>
                        <a:rPr kumimoji="0" lang="nl-BE" sz="1100">
                          <a:solidFill>
                            <a:schemeClr val="dk1"/>
                          </a:solidFill>
                          <a:effectLst/>
                          <a:latin typeface="+mn-lt"/>
                          <a:ea typeface="+mn-ea"/>
                          <a:cs typeface="+mn-cs"/>
                        </a:rPr>
                        <a:t>Belangenconflict</a:t>
                      </a:r>
                    </a:p>
                  </a:txBody>
                  <a:tcPr/>
                </a:tc>
                <a:tc>
                  <a:txBody>
                    <a:bodyPr/>
                    <a:lstStyle/>
                    <a:p>
                      <a:endParaRPr lang="fr-BE" sz="1100" dirty="0"/>
                    </a:p>
                  </a:txBody>
                  <a:tcPr/>
                </a:tc>
                <a:extLst>
                  <a:ext uri="{0D108BD9-81ED-4DB2-BD59-A6C34878D82A}">
                    <a16:rowId xmlns:a16="http://schemas.microsoft.com/office/drawing/2014/main" val="2156956885"/>
                  </a:ext>
                </a:extLst>
              </a:tr>
              <a:tr h="285258">
                <a:tc vMerge="1">
                  <a:txBody>
                    <a:bodyPr/>
                    <a:lstStyle/>
                    <a:p>
                      <a:endParaRPr lang="fr-BE" sz="1100" dirty="0"/>
                    </a:p>
                  </a:txBody>
                  <a:tcPr/>
                </a:tc>
                <a:tc vMerge="1">
                  <a:txBody>
                    <a:bodyPr/>
                    <a:lstStyle/>
                    <a:p>
                      <a:pPr algn="l" rtl="0"/>
                      <a:endParaRPr lang="fr-BE" sz="1100" dirty="0"/>
                    </a:p>
                  </a:txBody>
                  <a:tcPr/>
                </a:tc>
                <a:tc>
                  <a:txBody>
                    <a:bodyPr/>
                    <a:lstStyle/>
                    <a:p>
                      <a:r>
                        <a:rPr kumimoji="0" lang="nl-BE" sz="1100">
                          <a:solidFill>
                            <a:schemeClr val="dk1"/>
                          </a:solidFill>
                          <a:effectLst/>
                          <a:latin typeface="+mn-lt"/>
                          <a:ea typeface="+mn-ea"/>
                          <a:cs typeface="+mn-cs"/>
                        </a:rPr>
                        <a:t>Inbreng in natura / quasi-inbreng</a:t>
                      </a:r>
                    </a:p>
                  </a:txBody>
                  <a:tcPr/>
                </a:tc>
                <a:tc>
                  <a:txBody>
                    <a:bodyPr/>
                    <a:lstStyle/>
                    <a:p>
                      <a:endParaRPr lang="fr-BE" sz="1100" dirty="0"/>
                    </a:p>
                  </a:txBody>
                  <a:tcPr/>
                </a:tc>
                <a:extLst>
                  <a:ext uri="{0D108BD9-81ED-4DB2-BD59-A6C34878D82A}">
                    <a16:rowId xmlns:a16="http://schemas.microsoft.com/office/drawing/2014/main" val="2213090958"/>
                  </a:ext>
                </a:extLst>
              </a:tr>
              <a:tr h="287383">
                <a:tc vMerge="1">
                  <a:txBody>
                    <a:bodyPr/>
                    <a:lstStyle/>
                    <a:p>
                      <a:endParaRPr lang="fr-BE" sz="1100" dirty="0"/>
                    </a:p>
                  </a:txBody>
                  <a:tcPr/>
                </a:tc>
                <a:tc vMerge="1">
                  <a:txBody>
                    <a:bodyPr/>
                    <a:lstStyle/>
                    <a:p>
                      <a:pPr algn="l" rtl="0"/>
                      <a:endParaRPr lang="fr-BE" sz="1100" dirty="0"/>
                    </a:p>
                  </a:txBody>
                  <a:tcPr/>
                </a:tc>
                <a:tc>
                  <a:txBody>
                    <a:bodyPr/>
                    <a:lstStyle/>
                    <a:p>
                      <a:r>
                        <a:rPr kumimoji="0" lang="nl-BE" sz="1100">
                          <a:solidFill>
                            <a:schemeClr val="dk1"/>
                          </a:solidFill>
                          <a:effectLst/>
                          <a:latin typeface="+mn-lt"/>
                          <a:ea typeface="+mn-ea"/>
                          <a:cs typeface="+mn-cs"/>
                        </a:rPr>
                        <a:t>Fusie / splitsing</a:t>
                      </a:r>
                    </a:p>
                  </a:txBody>
                  <a:tcPr/>
                </a:tc>
                <a:tc>
                  <a:txBody>
                    <a:bodyPr/>
                    <a:lstStyle/>
                    <a:p>
                      <a:endParaRPr lang="fr-BE" sz="1100" dirty="0"/>
                    </a:p>
                  </a:txBody>
                  <a:tcPr/>
                </a:tc>
                <a:extLst>
                  <a:ext uri="{0D108BD9-81ED-4DB2-BD59-A6C34878D82A}">
                    <a16:rowId xmlns:a16="http://schemas.microsoft.com/office/drawing/2014/main" val="3002013960"/>
                  </a:ext>
                </a:extLst>
              </a:tr>
              <a:tr h="254725">
                <a:tc vMerge="1">
                  <a:txBody>
                    <a:bodyPr/>
                    <a:lstStyle/>
                    <a:p>
                      <a:endParaRPr lang="fr-BE" sz="1100" dirty="0"/>
                    </a:p>
                  </a:txBody>
                  <a:tcPr/>
                </a:tc>
                <a:tc vMerge="1">
                  <a:txBody>
                    <a:bodyPr/>
                    <a:lstStyle/>
                    <a:p>
                      <a:pPr algn="l" rtl="0"/>
                      <a:endParaRPr lang="fr-BE" sz="1100" dirty="0"/>
                    </a:p>
                  </a:txBody>
                  <a:tcPr/>
                </a:tc>
                <a:tc>
                  <a:txBody>
                    <a:bodyPr/>
                    <a:lstStyle/>
                    <a:p>
                      <a:r>
                        <a:rPr kumimoji="0" lang="nl-BE" sz="1100">
                          <a:solidFill>
                            <a:schemeClr val="dk1"/>
                          </a:solidFill>
                          <a:effectLst/>
                          <a:latin typeface="+mn-lt"/>
                          <a:ea typeface="+mn-ea"/>
                          <a:cs typeface="+mn-cs"/>
                        </a:rPr>
                        <a:t>Interimdividenden</a:t>
                      </a:r>
                    </a:p>
                  </a:txBody>
                  <a:tcPr/>
                </a:tc>
                <a:tc>
                  <a:txBody>
                    <a:bodyPr/>
                    <a:lstStyle/>
                    <a:p>
                      <a:endParaRPr lang="fr-BE" sz="1100" dirty="0"/>
                    </a:p>
                  </a:txBody>
                  <a:tcPr/>
                </a:tc>
                <a:extLst>
                  <a:ext uri="{0D108BD9-81ED-4DB2-BD59-A6C34878D82A}">
                    <a16:rowId xmlns:a16="http://schemas.microsoft.com/office/drawing/2014/main" val="1325573462"/>
                  </a:ext>
                </a:extLst>
              </a:tr>
              <a:tr h="254725">
                <a:tc vMerge="1">
                  <a:txBody>
                    <a:bodyPr/>
                    <a:lstStyle/>
                    <a:p>
                      <a:endParaRPr lang="fr-BE" sz="1100" dirty="0"/>
                    </a:p>
                  </a:txBody>
                  <a:tcPr/>
                </a:tc>
                <a:tc vMerge="1">
                  <a:txBody>
                    <a:bodyPr/>
                    <a:lstStyle/>
                    <a:p>
                      <a:pPr algn="l" rtl="0"/>
                      <a:endParaRPr lang="fr-BE" sz="1100" dirty="0"/>
                    </a:p>
                  </a:txBody>
                  <a:tcPr/>
                </a:tc>
                <a:tc>
                  <a:txBody>
                    <a:bodyPr/>
                    <a:lstStyle/>
                    <a:p>
                      <a:r>
                        <a:rPr lang="nl-BE" sz="1100"/>
                        <a:t>Overige </a:t>
                      </a:r>
                    </a:p>
                  </a:txBody>
                  <a:tcPr/>
                </a:tc>
                <a:tc>
                  <a:txBody>
                    <a:bodyPr/>
                    <a:lstStyle/>
                    <a:p>
                      <a:endParaRPr lang="fr-BE" sz="1100" dirty="0"/>
                    </a:p>
                  </a:txBody>
                  <a:tcPr/>
                </a:tc>
                <a:extLst>
                  <a:ext uri="{0D108BD9-81ED-4DB2-BD59-A6C34878D82A}">
                    <a16:rowId xmlns:a16="http://schemas.microsoft.com/office/drawing/2014/main" val="218996519"/>
                  </a:ext>
                </a:extLst>
              </a:tr>
              <a:tr h="254725">
                <a:tc rowSpan="3">
                  <a:txBody>
                    <a:bodyPr/>
                    <a:lstStyle/>
                    <a:p>
                      <a:r>
                        <a:rPr lang="nl-BE" sz="1100"/>
                        <a:t>12</a:t>
                      </a:r>
                    </a:p>
                  </a:txBody>
                  <a:tcPr/>
                </a:tc>
                <a:tc rowSpan="3">
                  <a:txBody>
                    <a:bodyPr/>
                    <a:lstStyle/>
                    <a:p>
                      <a:pPr algn="l"/>
                      <a:r>
                        <a:rPr lang="nl-BE" sz="1100"/>
                        <a:t>Sociale wetgeving</a:t>
                      </a:r>
                    </a:p>
                  </a:txBody>
                  <a:tcPr/>
                </a:tc>
                <a:tc>
                  <a:txBody>
                    <a:bodyPr/>
                    <a:lstStyle/>
                    <a:p>
                      <a:r>
                        <a:rPr lang="nl-BE" sz="1100"/>
                        <a:t>Paritaire comités</a:t>
                      </a:r>
                    </a:p>
                  </a:txBody>
                  <a:tcPr/>
                </a:tc>
                <a:tc>
                  <a:txBody>
                    <a:bodyPr/>
                    <a:lstStyle/>
                    <a:p>
                      <a:endParaRPr lang="fr-BE" sz="1100" dirty="0"/>
                    </a:p>
                  </a:txBody>
                  <a:tcPr/>
                </a:tc>
                <a:extLst>
                  <a:ext uri="{0D108BD9-81ED-4DB2-BD59-A6C34878D82A}">
                    <a16:rowId xmlns:a16="http://schemas.microsoft.com/office/drawing/2014/main" val="4017949667"/>
                  </a:ext>
                </a:extLst>
              </a:tr>
              <a:tr h="254725">
                <a:tc vMerge="1">
                  <a:txBody>
                    <a:bodyPr/>
                    <a:lstStyle/>
                    <a:p>
                      <a:endParaRPr lang="fr-BE" sz="1100" dirty="0"/>
                    </a:p>
                  </a:txBody>
                  <a:tcPr/>
                </a:tc>
                <a:tc vMerge="1">
                  <a:txBody>
                    <a:bodyPr/>
                    <a:lstStyle/>
                    <a:p>
                      <a:pPr algn="l" rtl="0"/>
                      <a:endParaRPr lang="fr-BE" sz="1100" dirty="0"/>
                    </a:p>
                  </a:txBody>
                  <a:tcPr/>
                </a:tc>
                <a:tc>
                  <a:txBody>
                    <a:bodyPr/>
                    <a:lstStyle/>
                    <a:p>
                      <a:r>
                        <a:rPr lang="nl-BE" sz="1100"/>
                        <a:t>Specifieke bijdragen</a:t>
                      </a:r>
                    </a:p>
                  </a:txBody>
                  <a:tcPr/>
                </a:tc>
                <a:tc>
                  <a:txBody>
                    <a:bodyPr/>
                    <a:lstStyle/>
                    <a:p>
                      <a:endParaRPr lang="fr-BE" sz="1100" dirty="0"/>
                    </a:p>
                  </a:txBody>
                  <a:tcPr/>
                </a:tc>
                <a:extLst>
                  <a:ext uri="{0D108BD9-81ED-4DB2-BD59-A6C34878D82A}">
                    <a16:rowId xmlns:a16="http://schemas.microsoft.com/office/drawing/2014/main" val="1073741258"/>
                  </a:ext>
                </a:extLst>
              </a:tr>
              <a:tr h="254725">
                <a:tc vMerge="1">
                  <a:txBody>
                    <a:bodyPr/>
                    <a:lstStyle/>
                    <a:p>
                      <a:endParaRPr lang="fr-BE" sz="1100" dirty="0"/>
                    </a:p>
                  </a:txBody>
                  <a:tcPr/>
                </a:tc>
                <a:tc vMerge="1">
                  <a:txBody>
                    <a:bodyPr/>
                    <a:lstStyle/>
                    <a:p>
                      <a:pPr algn="l" rtl="0"/>
                      <a:endParaRPr lang="fr-BE" sz="1100" dirty="0"/>
                    </a:p>
                  </a:txBody>
                  <a:tcPr/>
                </a:tc>
                <a:tc>
                  <a:txBody>
                    <a:bodyPr/>
                    <a:lstStyle/>
                    <a:p>
                      <a:r>
                        <a:rPr lang="nl-BE" sz="1100"/>
                        <a:t>Pensioenverplichting</a:t>
                      </a:r>
                    </a:p>
                  </a:txBody>
                  <a:tcPr/>
                </a:tc>
                <a:tc>
                  <a:txBody>
                    <a:bodyPr/>
                    <a:lstStyle/>
                    <a:p>
                      <a:endParaRPr lang="fr-BE" sz="1100" dirty="0"/>
                    </a:p>
                  </a:txBody>
                  <a:tcPr/>
                </a:tc>
                <a:extLst>
                  <a:ext uri="{0D108BD9-81ED-4DB2-BD59-A6C34878D82A}">
                    <a16:rowId xmlns:a16="http://schemas.microsoft.com/office/drawing/2014/main" val="913487652"/>
                  </a:ext>
                </a:extLst>
              </a:tr>
              <a:tr h="254725">
                <a:tc>
                  <a:txBody>
                    <a:bodyPr/>
                    <a:lstStyle/>
                    <a:p>
                      <a:r>
                        <a:rPr lang="nl-BE" sz="1100"/>
                        <a:t>13</a:t>
                      </a:r>
                    </a:p>
                  </a:txBody>
                  <a:tcPr/>
                </a:tc>
                <a:tc>
                  <a:txBody>
                    <a:bodyPr/>
                    <a:lstStyle/>
                    <a:p>
                      <a:pPr algn="l"/>
                      <a:r>
                        <a:rPr lang="nl-BE" sz="1100"/>
                        <a:t>AML / UBO</a:t>
                      </a:r>
                    </a:p>
                  </a:txBody>
                  <a:tcPr/>
                </a:tc>
                <a:tc>
                  <a:txBody>
                    <a:bodyPr/>
                    <a:lstStyle/>
                    <a:p>
                      <a:r>
                        <a:rPr lang="nl-BE" sz="1100"/>
                        <a:t>Jaarlijkse actualisering</a:t>
                      </a:r>
                    </a:p>
                  </a:txBody>
                  <a:tcPr/>
                </a:tc>
                <a:tc>
                  <a:txBody>
                    <a:bodyPr/>
                    <a:lstStyle/>
                    <a:p>
                      <a:endParaRPr lang="fr-BE" sz="1100" dirty="0"/>
                    </a:p>
                  </a:txBody>
                  <a:tcPr/>
                </a:tc>
                <a:extLst>
                  <a:ext uri="{0D108BD9-81ED-4DB2-BD59-A6C34878D82A}">
                    <a16:rowId xmlns:a16="http://schemas.microsoft.com/office/drawing/2014/main" val="884920216"/>
                  </a:ext>
                </a:extLst>
              </a:tr>
            </a:tbl>
          </a:graphicData>
        </a:graphic>
      </p:graphicFrame>
      <p:sp>
        <p:nvSpPr>
          <p:cNvPr id="7" name="Title 6">
            <a:extLst>
              <a:ext uri="{FF2B5EF4-FFF2-40B4-BE49-F238E27FC236}">
                <a16:creationId xmlns:a16="http://schemas.microsoft.com/office/drawing/2014/main" id="{E6A27286-32AC-ADC3-32C4-0A7373529685}"/>
              </a:ext>
            </a:extLst>
          </p:cNvPr>
          <p:cNvSpPr>
            <a:spLocks noGrp="1"/>
          </p:cNvSpPr>
          <p:nvPr>
            <p:ph type="title"/>
          </p:nvPr>
        </p:nvSpPr>
        <p:spPr>
          <a:xfrm>
            <a:off x="628650" y="128183"/>
            <a:ext cx="7886700" cy="993775"/>
          </a:xfrm>
        </p:spPr>
        <p:txBody>
          <a:bodyPr>
            <a:noAutofit/>
          </a:bodyPr>
          <a:lstStyle/>
          <a:p>
            <a:pPr algn="ctr"/>
            <a:r>
              <a:rPr lang="nl-BE" sz="2400"/>
              <a:t>Toepasselijke regelgeving die van invloed kan zijn op de financiële overzichten</a:t>
            </a:r>
          </a:p>
        </p:txBody>
      </p:sp>
    </p:spTree>
    <p:extLst>
      <p:ext uri="{BB962C8B-B14F-4D97-AF65-F5344CB8AC3E}">
        <p14:creationId xmlns:p14="http://schemas.microsoft.com/office/powerpoint/2010/main" val="4152021638"/>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11</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1110846113"/>
              </p:ext>
            </p:extLst>
          </p:nvPr>
        </p:nvGraphicFramePr>
        <p:xfrm>
          <a:off x="149299" y="946181"/>
          <a:ext cx="8781642" cy="2789796"/>
        </p:xfrm>
        <a:graphic>
          <a:graphicData uri="http://schemas.openxmlformats.org/drawingml/2006/table">
            <a:tbl>
              <a:tblPr firstRow="1" bandRow="1">
                <a:tableStyleId>{5C22544A-7EE6-4342-B048-85BDC9FD1C3A}</a:tableStyleId>
              </a:tblPr>
              <a:tblGrid>
                <a:gridCol w="399341">
                  <a:extLst>
                    <a:ext uri="{9D8B030D-6E8A-4147-A177-3AD203B41FA5}">
                      <a16:colId xmlns:a16="http://schemas.microsoft.com/office/drawing/2014/main" val="4241261406"/>
                    </a:ext>
                  </a:extLst>
                </a:gridCol>
                <a:gridCol w="2559993">
                  <a:extLst>
                    <a:ext uri="{9D8B030D-6E8A-4147-A177-3AD203B41FA5}">
                      <a16:colId xmlns:a16="http://schemas.microsoft.com/office/drawing/2014/main" val="230574239"/>
                    </a:ext>
                  </a:extLst>
                </a:gridCol>
                <a:gridCol w="2911154">
                  <a:extLst>
                    <a:ext uri="{9D8B030D-6E8A-4147-A177-3AD203B41FA5}">
                      <a16:colId xmlns:a16="http://schemas.microsoft.com/office/drawing/2014/main" val="2747404352"/>
                    </a:ext>
                  </a:extLst>
                </a:gridCol>
                <a:gridCol w="2911154">
                  <a:extLst>
                    <a:ext uri="{9D8B030D-6E8A-4147-A177-3AD203B41FA5}">
                      <a16:colId xmlns:a16="http://schemas.microsoft.com/office/drawing/2014/main" val="2454112930"/>
                    </a:ext>
                  </a:extLst>
                </a:gridCol>
              </a:tblGrid>
              <a:tr h="433002">
                <a:tc>
                  <a:txBody>
                    <a:bodyPr/>
                    <a:lstStyle/>
                    <a:p>
                      <a:r>
                        <a:rPr lang="nl-BE" sz="1100"/>
                        <a:t>Nr.</a:t>
                      </a:r>
                    </a:p>
                  </a:txBody>
                  <a:tcPr/>
                </a:tc>
                <a:tc>
                  <a:txBody>
                    <a:bodyPr/>
                    <a:lstStyle/>
                    <a:p>
                      <a:r>
                        <a:rPr lang="nl-BE" sz="1100"/>
                        <a:t>Thema’s</a:t>
                      </a:r>
                    </a:p>
                  </a:txBody>
                  <a:tcPr/>
                </a:tc>
                <a:tc>
                  <a:txBody>
                    <a:bodyPr/>
                    <a:lstStyle/>
                    <a:p>
                      <a:r>
                        <a:rPr lang="nl-BE" sz="1100"/>
                        <a:t>Aandachtspunten</a:t>
                      </a:r>
                    </a:p>
                  </a:txBody>
                  <a:tcPr/>
                </a:tc>
                <a:tc>
                  <a:txBody>
                    <a:bodyPr/>
                    <a:lstStyle/>
                    <a:p>
                      <a:r>
                        <a:rPr lang="nl-BE" sz="1100"/>
                        <a:t>Documentatie</a:t>
                      </a:r>
                    </a:p>
                  </a:txBody>
                  <a:tcPr/>
                </a:tc>
                <a:extLst>
                  <a:ext uri="{0D108BD9-81ED-4DB2-BD59-A6C34878D82A}">
                    <a16:rowId xmlns:a16="http://schemas.microsoft.com/office/drawing/2014/main" val="2106850564"/>
                  </a:ext>
                </a:extLst>
              </a:tr>
              <a:tr h="531275">
                <a:tc rowSpan="7">
                  <a:txBody>
                    <a:bodyPr/>
                    <a:lstStyle/>
                    <a:p>
                      <a:r>
                        <a:rPr lang="nl-BE" sz="1100"/>
                        <a:t>14</a:t>
                      </a:r>
                    </a:p>
                  </a:txBody>
                  <a:tcPr/>
                </a:tc>
                <a:tc rowSpan="7">
                  <a:txBody>
                    <a:bodyPr/>
                    <a:lstStyle/>
                    <a:p>
                      <a:pPr algn="l"/>
                      <a:r>
                        <a:rPr kumimoji="0" lang="nl-BE" sz="1100" b="0">
                          <a:solidFill>
                            <a:schemeClr val="dk1"/>
                          </a:solidFill>
                          <a:effectLst/>
                          <a:latin typeface="+mn-lt"/>
                          <a:ea typeface="+mn-ea"/>
                          <a:cs typeface="+mn-cs"/>
                        </a:rPr>
                        <a:t>Specifieke regelgevingen</a:t>
                      </a:r>
                    </a:p>
                  </a:txBody>
                  <a:tcPr/>
                </a:tc>
                <a:tc>
                  <a:txBody>
                    <a:bodyPr/>
                    <a:lstStyle/>
                    <a:p>
                      <a:r>
                        <a:rPr lang="nl-BE" sz="1100" dirty="0"/>
                        <a:t>Overheidsopdrachten: </a:t>
                      </a:r>
                    </a:p>
                    <a:p>
                      <a:r>
                        <a:rPr lang="nl-BE" sz="1100" dirty="0"/>
                        <a:t>Belgische / EU / Andere regelgeving</a:t>
                      </a:r>
                    </a:p>
                  </a:txBody>
                  <a:tcPr/>
                </a:tc>
                <a:tc>
                  <a:txBody>
                    <a:bodyPr/>
                    <a:lstStyle/>
                    <a:p>
                      <a:endParaRPr lang="fr-BE" sz="1100" dirty="0"/>
                    </a:p>
                  </a:txBody>
                  <a:tcPr/>
                </a:tc>
                <a:extLst>
                  <a:ext uri="{0D108BD9-81ED-4DB2-BD59-A6C34878D82A}">
                    <a16:rowId xmlns:a16="http://schemas.microsoft.com/office/drawing/2014/main" val="2156956885"/>
                  </a:ext>
                </a:extLst>
              </a:tr>
              <a:tr h="313509">
                <a:tc vMerge="1">
                  <a:txBody>
                    <a:bodyPr/>
                    <a:lstStyle/>
                    <a:p>
                      <a:endParaRPr lang="fr-BE" sz="1100" dirty="0"/>
                    </a:p>
                  </a:txBody>
                  <a:tcPr/>
                </a:tc>
                <a:tc vMerge="1">
                  <a:txBody>
                    <a:bodyPr/>
                    <a:lstStyle/>
                    <a:p>
                      <a:pPr algn="l" rtl="0"/>
                      <a:endParaRPr lang="fr-BE" sz="1100" b="0" dirty="0"/>
                    </a:p>
                  </a:txBody>
                  <a:tcPr/>
                </a:tc>
                <a:tc>
                  <a:txBody>
                    <a:bodyPr/>
                    <a:lstStyle/>
                    <a:p>
                      <a:r>
                        <a:rPr lang="nl-BE" sz="1100"/>
                        <a:t>Omgevingsvergunningen</a:t>
                      </a:r>
                    </a:p>
                  </a:txBody>
                  <a:tcPr/>
                </a:tc>
                <a:tc>
                  <a:txBody>
                    <a:bodyPr/>
                    <a:lstStyle/>
                    <a:p>
                      <a:endParaRPr lang="fr-BE" sz="1100" dirty="0"/>
                    </a:p>
                  </a:txBody>
                  <a:tcPr/>
                </a:tc>
                <a:extLst>
                  <a:ext uri="{0D108BD9-81ED-4DB2-BD59-A6C34878D82A}">
                    <a16:rowId xmlns:a16="http://schemas.microsoft.com/office/drawing/2014/main" val="1211684705"/>
                  </a:ext>
                </a:extLst>
              </a:tr>
              <a:tr h="306977">
                <a:tc vMerge="1">
                  <a:txBody>
                    <a:bodyPr/>
                    <a:lstStyle/>
                    <a:p>
                      <a:endParaRPr lang="fr-BE" sz="1100" dirty="0"/>
                    </a:p>
                  </a:txBody>
                  <a:tcPr/>
                </a:tc>
                <a:tc vMerge="1">
                  <a:txBody>
                    <a:bodyPr/>
                    <a:lstStyle/>
                    <a:p>
                      <a:pPr algn="l" rtl="0"/>
                      <a:endParaRPr lang="fr-BE" sz="1100" b="0" dirty="0"/>
                    </a:p>
                  </a:txBody>
                  <a:tcPr/>
                </a:tc>
                <a:tc>
                  <a:txBody>
                    <a:bodyPr/>
                    <a:lstStyle/>
                    <a:p>
                      <a:r>
                        <a:rPr lang="nl-BE" sz="1100"/>
                        <a:t>Exploitatievergunning </a:t>
                      </a:r>
                    </a:p>
                  </a:txBody>
                  <a:tcPr/>
                </a:tc>
                <a:tc>
                  <a:txBody>
                    <a:bodyPr/>
                    <a:lstStyle/>
                    <a:p>
                      <a:endParaRPr lang="fr-BE" sz="1100" dirty="0"/>
                    </a:p>
                  </a:txBody>
                  <a:tcPr/>
                </a:tc>
                <a:extLst>
                  <a:ext uri="{0D108BD9-81ED-4DB2-BD59-A6C34878D82A}">
                    <a16:rowId xmlns:a16="http://schemas.microsoft.com/office/drawing/2014/main" val="1954888792"/>
                  </a:ext>
                </a:extLst>
              </a:tr>
              <a:tr h="313508">
                <a:tc vMerge="1">
                  <a:txBody>
                    <a:bodyPr/>
                    <a:lstStyle/>
                    <a:p>
                      <a:endParaRPr lang="fr-BE" sz="1100" dirty="0"/>
                    </a:p>
                  </a:txBody>
                  <a:tcPr/>
                </a:tc>
                <a:tc vMerge="1">
                  <a:txBody>
                    <a:bodyPr/>
                    <a:lstStyle/>
                    <a:p>
                      <a:pPr algn="l" rtl="0"/>
                      <a:endParaRPr lang="fr-BE" sz="1100" b="0" dirty="0"/>
                    </a:p>
                  </a:txBody>
                  <a:tcPr/>
                </a:tc>
                <a:tc>
                  <a:txBody>
                    <a:bodyPr/>
                    <a:lstStyle/>
                    <a:p>
                      <a:r>
                        <a:rPr lang="nl-BE" sz="1100" dirty="0"/>
                        <a:t>Sanering van de sites</a:t>
                      </a:r>
                    </a:p>
                  </a:txBody>
                  <a:tcPr/>
                </a:tc>
                <a:tc>
                  <a:txBody>
                    <a:bodyPr/>
                    <a:lstStyle/>
                    <a:p>
                      <a:endParaRPr lang="fr-BE" sz="1100" dirty="0"/>
                    </a:p>
                  </a:txBody>
                  <a:tcPr/>
                </a:tc>
                <a:extLst>
                  <a:ext uri="{0D108BD9-81ED-4DB2-BD59-A6C34878D82A}">
                    <a16:rowId xmlns:a16="http://schemas.microsoft.com/office/drawing/2014/main" val="3704194602"/>
                  </a:ext>
                </a:extLst>
              </a:tr>
              <a:tr h="303697">
                <a:tc vMerge="1">
                  <a:txBody>
                    <a:bodyPr/>
                    <a:lstStyle/>
                    <a:p>
                      <a:endParaRPr lang="fr-BE" sz="1100" dirty="0"/>
                    </a:p>
                  </a:txBody>
                  <a:tcPr/>
                </a:tc>
                <a:tc vMerge="1">
                  <a:txBody>
                    <a:bodyPr/>
                    <a:lstStyle/>
                    <a:p>
                      <a:pPr algn="l" rtl="0"/>
                      <a:endParaRPr lang="fr-BE" sz="1100" b="0" dirty="0"/>
                    </a:p>
                  </a:txBody>
                  <a:tcPr/>
                </a:tc>
                <a:tc>
                  <a:txBody>
                    <a:bodyPr/>
                    <a:lstStyle/>
                    <a:p>
                      <a:r>
                        <a:rPr lang="nl-BE" sz="1100" dirty="0"/>
                        <a:t>Dossier verrekenprijzen </a:t>
                      </a:r>
                    </a:p>
                  </a:txBody>
                  <a:tcPr/>
                </a:tc>
                <a:tc>
                  <a:txBody>
                    <a:bodyPr/>
                    <a:lstStyle/>
                    <a:p>
                      <a:endParaRPr lang="fr-BE" sz="1100" dirty="0"/>
                    </a:p>
                  </a:txBody>
                  <a:tcPr/>
                </a:tc>
                <a:extLst>
                  <a:ext uri="{0D108BD9-81ED-4DB2-BD59-A6C34878D82A}">
                    <a16:rowId xmlns:a16="http://schemas.microsoft.com/office/drawing/2014/main" val="506636807"/>
                  </a:ext>
                </a:extLst>
              </a:tr>
              <a:tr h="293914">
                <a:tc vMerge="1">
                  <a:txBody>
                    <a:bodyPr/>
                    <a:lstStyle/>
                    <a:p>
                      <a:endParaRPr lang="fr-BE" sz="1100" dirty="0"/>
                    </a:p>
                  </a:txBody>
                  <a:tcPr/>
                </a:tc>
                <a:tc vMerge="1">
                  <a:txBody>
                    <a:bodyPr/>
                    <a:lstStyle/>
                    <a:p>
                      <a:pPr algn="l" rtl="0"/>
                      <a:endParaRPr lang="fr-BE" sz="1100" b="0" dirty="0"/>
                    </a:p>
                  </a:txBody>
                  <a:tcPr/>
                </a:tc>
                <a:tc>
                  <a:txBody>
                    <a:bodyPr/>
                    <a:lstStyle/>
                    <a:p>
                      <a:r>
                        <a:rPr lang="nl-BE" sz="1100"/>
                        <a:t>Verwerking van de persoonsgegevens</a:t>
                      </a:r>
                    </a:p>
                  </a:txBody>
                  <a:tcPr/>
                </a:tc>
                <a:tc>
                  <a:txBody>
                    <a:bodyPr/>
                    <a:lstStyle/>
                    <a:p>
                      <a:endParaRPr lang="fr-BE" sz="1100" dirty="0"/>
                    </a:p>
                  </a:txBody>
                  <a:tcPr/>
                </a:tc>
                <a:extLst>
                  <a:ext uri="{0D108BD9-81ED-4DB2-BD59-A6C34878D82A}">
                    <a16:rowId xmlns:a16="http://schemas.microsoft.com/office/drawing/2014/main" val="1705732444"/>
                  </a:ext>
                </a:extLst>
              </a:tr>
              <a:tr h="293914">
                <a:tc vMerge="1">
                  <a:txBody>
                    <a:bodyPr/>
                    <a:lstStyle/>
                    <a:p>
                      <a:endParaRPr lang="fr-BE" sz="1100" dirty="0"/>
                    </a:p>
                  </a:txBody>
                  <a:tcPr/>
                </a:tc>
                <a:tc vMerge="1">
                  <a:txBody>
                    <a:bodyPr/>
                    <a:lstStyle/>
                    <a:p>
                      <a:pPr algn="l" rtl="0"/>
                      <a:endParaRPr lang="fr-BE" sz="1100" b="0" dirty="0"/>
                    </a:p>
                  </a:txBody>
                  <a:tcPr/>
                </a:tc>
                <a:tc>
                  <a:txBody>
                    <a:bodyPr/>
                    <a:lstStyle/>
                    <a:p>
                      <a:r>
                        <a:rPr lang="nl-BE" sz="1100"/>
                        <a:t>Overige </a:t>
                      </a:r>
                    </a:p>
                  </a:txBody>
                  <a:tcPr/>
                </a:tc>
                <a:tc>
                  <a:txBody>
                    <a:bodyPr/>
                    <a:lstStyle/>
                    <a:p>
                      <a:endParaRPr lang="fr-BE" sz="1100" dirty="0"/>
                    </a:p>
                  </a:txBody>
                  <a:tcPr/>
                </a:tc>
                <a:extLst>
                  <a:ext uri="{0D108BD9-81ED-4DB2-BD59-A6C34878D82A}">
                    <a16:rowId xmlns:a16="http://schemas.microsoft.com/office/drawing/2014/main" val="494956371"/>
                  </a:ext>
                </a:extLst>
              </a:tr>
            </a:tbl>
          </a:graphicData>
        </a:graphic>
      </p:graphicFrame>
      <p:sp>
        <p:nvSpPr>
          <p:cNvPr id="8" name="Title 6">
            <a:extLst>
              <a:ext uri="{FF2B5EF4-FFF2-40B4-BE49-F238E27FC236}">
                <a16:creationId xmlns:a16="http://schemas.microsoft.com/office/drawing/2014/main" id="{64161DE7-216B-B9AF-6A08-4C850C37C56D}"/>
              </a:ext>
            </a:extLst>
          </p:cNvPr>
          <p:cNvSpPr>
            <a:spLocks noGrp="1"/>
          </p:cNvSpPr>
          <p:nvPr>
            <p:ph type="title"/>
          </p:nvPr>
        </p:nvSpPr>
        <p:spPr>
          <a:xfrm>
            <a:off x="628650" y="128183"/>
            <a:ext cx="7886700" cy="993775"/>
          </a:xfrm>
        </p:spPr>
        <p:txBody>
          <a:bodyPr>
            <a:noAutofit/>
          </a:bodyPr>
          <a:lstStyle/>
          <a:p>
            <a:pPr algn="ctr"/>
            <a:r>
              <a:rPr lang="nl-BE" sz="2400"/>
              <a:t>Toepasselijke regelgeving die van invloed kan zijn op de financiële overzichten</a:t>
            </a:r>
          </a:p>
        </p:txBody>
      </p:sp>
    </p:spTree>
    <p:extLst>
      <p:ext uri="{BB962C8B-B14F-4D97-AF65-F5344CB8AC3E}">
        <p14:creationId xmlns:p14="http://schemas.microsoft.com/office/powerpoint/2010/main" val="3182734238"/>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12</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2917131995"/>
              </p:ext>
            </p:extLst>
          </p:nvPr>
        </p:nvGraphicFramePr>
        <p:xfrm>
          <a:off x="181179" y="937289"/>
          <a:ext cx="8781642" cy="1789362"/>
        </p:xfrm>
        <a:graphic>
          <a:graphicData uri="http://schemas.openxmlformats.org/drawingml/2006/table">
            <a:tbl>
              <a:tblPr firstRow="1" bandRow="1">
                <a:tableStyleId>{5C22544A-7EE6-4342-B048-85BDC9FD1C3A}</a:tableStyleId>
              </a:tblPr>
              <a:tblGrid>
                <a:gridCol w="399341">
                  <a:extLst>
                    <a:ext uri="{9D8B030D-6E8A-4147-A177-3AD203B41FA5}">
                      <a16:colId xmlns:a16="http://schemas.microsoft.com/office/drawing/2014/main" val="4241261406"/>
                    </a:ext>
                  </a:extLst>
                </a:gridCol>
                <a:gridCol w="2559993">
                  <a:extLst>
                    <a:ext uri="{9D8B030D-6E8A-4147-A177-3AD203B41FA5}">
                      <a16:colId xmlns:a16="http://schemas.microsoft.com/office/drawing/2014/main" val="230574239"/>
                    </a:ext>
                  </a:extLst>
                </a:gridCol>
                <a:gridCol w="2911154">
                  <a:extLst>
                    <a:ext uri="{9D8B030D-6E8A-4147-A177-3AD203B41FA5}">
                      <a16:colId xmlns:a16="http://schemas.microsoft.com/office/drawing/2014/main" val="2747404352"/>
                    </a:ext>
                  </a:extLst>
                </a:gridCol>
                <a:gridCol w="2911154">
                  <a:extLst>
                    <a:ext uri="{9D8B030D-6E8A-4147-A177-3AD203B41FA5}">
                      <a16:colId xmlns:a16="http://schemas.microsoft.com/office/drawing/2014/main" val="2454112930"/>
                    </a:ext>
                  </a:extLst>
                </a:gridCol>
              </a:tblGrid>
              <a:tr h="433002">
                <a:tc>
                  <a:txBody>
                    <a:bodyPr/>
                    <a:lstStyle/>
                    <a:p>
                      <a:r>
                        <a:rPr lang="nl-BE" sz="1100"/>
                        <a:t>Nr. </a:t>
                      </a:r>
                    </a:p>
                  </a:txBody>
                  <a:tcPr/>
                </a:tc>
                <a:tc>
                  <a:txBody>
                    <a:bodyPr/>
                    <a:lstStyle/>
                    <a:p>
                      <a:r>
                        <a:rPr lang="nl-BE" sz="1100"/>
                        <a:t>Thema’s</a:t>
                      </a:r>
                    </a:p>
                  </a:txBody>
                  <a:tcPr/>
                </a:tc>
                <a:tc>
                  <a:txBody>
                    <a:bodyPr/>
                    <a:lstStyle/>
                    <a:p>
                      <a:r>
                        <a:rPr lang="nl-BE" sz="1100"/>
                        <a:t>Beschrijving </a:t>
                      </a:r>
                    </a:p>
                  </a:txBody>
                  <a:tcPr/>
                </a:tc>
                <a:tc>
                  <a:txBody>
                    <a:bodyPr/>
                    <a:lstStyle/>
                    <a:p>
                      <a:r>
                        <a:rPr lang="nl-BE" sz="1100"/>
                        <a:t>Conclusies</a:t>
                      </a:r>
                    </a:p>
                  </a:txBody>
                  <a:tcPr/>
                </a:tc>
                <a:extLst>
                  <a:ext uri="{0D108BD9-81ED-4DB2-BD59-A6C34878D82A}">
                    <a16:rowId xmlns:a16="http://schemas.microsoft.com/office/drawing/2014/main" val="2106850564"/>
                  </a:ext>
                </a:extLst>
              </a:tr>
              <a:tr h="369890">
                <a:tc>
                  <a:txBody>
                    <a:bodyPr/>
                    <a:lstStyle/>
                    <a:p>
                      <a:r>
                        <a:rPr lang="nl-BE" sz="1100"/>
                        <a:t>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l-BE" sz="1100">
                          <a:solidFill>
                            <a:schemeClr val="dk1"/>
                          </a:solidFill>
                          <a:effectLst/>
                          <a:latin typeface="+mn-lt"/>
                          <a:ea typeface="+mn-ea"/>
                          <a:cs typeface="+mn-cs"/>
                        </a:rPr>
                        <a:t>Werden gevallen van niet-naleving van de wetgeving geïdentificeerd door het management?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l-BE" sz="1100">
                          <a:solidFill>
                            <a:schemeClr val="dk1"/>
                          </a:solidFill>
                          <a:effectLst/>
                          <a:latin typeface="+mn-lt"/>
                          <a:ea typeface="+mn-ea"/>
                          <a:cs typeface="+mn-cs"/>
                        </a:rPr>
                        <a:t>Zo ja, wat was de financiële impact?</a:t>
                      </a: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2156956885"/>
                  </a:ext>
                </a:extLst>
              </a:tr>
              <a:tr h="369890">
                <a:tc>
                  <a:txBody>
                    <a:bodyPr/>
                    <a:lstStyle/>
                    <a:p>
                      <a:r>
                        <a:rPr lang="nl-BE" sz="1100"/>
                        <a:t>16</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l-BE" sz="1100" dirty="0">
                          <a:solidFill>
                            <a:schemeClr val="dk1"/>
                          </a:solidFill>
                          <a:effectLst/>
                          <a:latin typeface="+mn-lt"/>
                          <a:ea typeface="+mn-ea"/>
                          <a:cs typeface="+mn-cs"/>
                        </a:rPr>
                        <a:t>Moeten deze gevallen het voorwerp uitmaken van een </a:t>
                      </a:r>
                      <a:r>
                        <a:rPr lang="nl-NL" sz="1100" dirty="0">
                          <a:solidFill>
                            <a:schemeClr val="dk1"/>
                          </a:solidFill>
                          <a:effectLst/>
                          <a:latin typeface="+mn-lt"/>
                          <a:ea typeface="+mn-ea"/>
                          <a:cs typeface="+mn-cs"/>
                        </a:rPr>
                        <a:t>vermelding in het tweede deel van ons verslag</a:t>
                      </a:r>
                      <a:r>
                        <a:rPr lang="nl-BE" sz="1100" dirty="0">
                          <a:solidFill>
                            <a:schemeClr val="dk1"/>
                          </a:solidFill>
                          <a:effectLst/>
                          <a:latin typeface="+mn-lt"/>
                          <a:ea typeface="+mn-ea"/>
                          <a:cs typeface="+mn-cs"/>
                        </a:rPr>
                        <a:t>?</a:t>
                      </a: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1853032477"/>
                  </a:ext>
                </a:extLst>
              </a:tr>
            </a:tbl>
          </a:graphicData>
        </a:graphic>
      </p:graphicFrame>
      <p:sp>
        <p:nvSpPr>
          <p:cNvPr id="6" name="Title 5">
            <a:extLst>
              <a:ext uri="{FF2B5EF4-FFF2-40B4-BE49-F238E27FC236}">
                <a16:creationId xmlns:a16="http://schemas.microsoft.com/office/drawing/2014/main" id="{184CB05D-23E1-D591-6A5E-4921BB28A8FC}"/>
              </a:ext>
            </a:extLst>
          </p:cNvPr>
          <p:cNvSpPr>
            <a:spLocks noGrp="1"/>
          </p:cNvSpPr>
          <p:nvPr>
            <p:ph type="title"/>
          </p:nvPr>
        </p:nvSpPr>
        <p:spPr/>
        <p:txBody>
          <a:bodyPr>
            <a:normAutofit/>
          </a:bodyPr>
          <a:lstStyle/>
          <a:p>
            <a:r>
              <a:rPr lang="nl-BE" sz="2400" dirty="0"/>
              <a:t>ISA 250 (herzien) – het in aanmerking nemen van wetgeving </a:t>
            </a:r>
          </a:p>
        </p:txBody>
      </p:sp>
    </p:spTree>
    <p:extLst>
      <p:ext uri="{BB962C8B-B14F-4D97-AF65-F5344CB8AC3E}">
        <p14:creationId xmlns:p14="http://schemas.microsoft.com/office/powerpoint/2010/main" val="1417124291"/>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13</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3675139327"/>
              </p:ext>
            </p:extLst>
          </p:nvPr>
        </p:nvGraphicFramePr>
        <p:xfrm>
          <a:off x="149299" y="955963"/>
          <a:ext cx="8781642" cy="2810442"/>
        </p:xfrm>
        <a:graphic>
          <a:graphicData uri="http://schemas.openxmlformats.org/drawingml/2006/table">
            <a:tbl>
              <a:tblPr firstRow="1" bandRow="1">
                <a:tableStyleId>{5C22544A-7EE6-4342-B048-85BDC9FD1C3A}</a:tableStyleId>
              </a:tblPr>
              <a:tblGrid>
                <a:gridCol w="386278">
                  <a:extLst>
                    <a:ext uri="{9D8B030D-6E8A-4147-A177-3AD203B41FA5}">
                      <a16:colId xmlns:a16="http://schemas.microsoft.com/office/drawing/2014/main" val="4241261406"/>
                    </a:ext>
                  </a:extLst>
                </a:gridCol>
                <a:gridCol w="2573056">
                  <a:extLst>
                    <a:ext uri="{9D8B030D-6E8A-4147-A177-3AD203B41FA5}">
                      <a16:colId xmlns:a16="http://schemas.microsoft.com/office/drawing/2014/main" val="230574239"/>
                    </a:ext>
                  </a:extLst>
                </a:gridCol>
                <a:gridCol w="2911154">
                  <a:extLst>
                    <a:ext uri="{9D8B030D-6E8A-4147-A177-3AD203B41FA5}">
                      <a16:colId xmlns:a16="http://schemas.microsoft.com/office/drawing/2014/main" val="2747404352"/>
                    </a:ext>
                  </a:extLst>
                </a:gridCol>
                <a:gridCol w="2911154">
                  <a:extLst>
                    <a:ext uri="{9D8B030D-6E8A-4147-A177-3AD203B41FA5}">
                      <a16:colId xmlns:a16="http://schemas.microsoft.com/office/drawing/2014/main" val="2454112930"/>
                    </a:ext>
                  </a:extLst>
                </a:gridCol>
              </a:tblGrid>
              <a:tr h="433002">
                <a:tc>
                  <a:txBody>
                    <a:bodyPr/>
                    <a:lstStyle/>
                    <a:p>
                      <a:r>
                        <a:rPr lang="nl-BE" sz="1100"/>
                        <a:t>Nr.</a:t>
                      </a:r>
                    </a:p>
                  </a:txBody>
                  <a:tcPr/>
                </a:tc>
                <a:tc>
                  <a:txBody>
                    <a:bodyPr/>
                    <a:lstStyle/>
                    <a:p>
                      <a:r>
                        <a:rPr lang="nl-BE" sz="1100"/>
                        <a:t>Thema’s</a:t>
                      </a:r>
                    </a:p>
                  </a:txBody>
                  <a:tcPr/>
                </a:tc>
                <a:tc>
                  <a:txBody>
                    <a:bodyPr/>
                    <a:lstStyle/>
                    <a:p>
                      <a:r>
                        <a:rPr lang="nl-BE" sz="1100"/>
                        <a:t>Aandachtspunten</a:t>
                      </a:r>
                    </a:p>
                  </a:txBody>
                  <a:tcPr/>
                </a:tc>
                <a:tc>
                  <a:txBody>
                    <a:bodyPr/>
                    <a:lstStyle/>
                    <a:p>
                      <a:r>
                        <a:rPr lang="nl-BE" sz="1100"/>
                        <a:t>Documentatie</a:t>
                      </a:r>
                    </a:p>
                  </a:txBody>
                  <a:tcPr/>
                </a:tc>
                <a:extLst>
                  <a:ext uri="{0D108BD9-81ED-4DB2-BD59-A6C34878D82A}">
                    <a16:rowId xmlns:a16="http://schemas.microsoft.com/office/drawing/2014/main" val="2106850564"/>
                  </a:ext>
                </a:extLst>
              </a:tr>
              <a:tr h="283081">
                <a:tc>
                  <a:txBody>
                    <a:bodyPr/>
                    <a:lstStyle/>
                    <a:p>
                      <a:r>
                        <a:rPr lang="nl-BE" sz="1100"/>
                        <a:t>1</a:t>
                      </a:r>
                    </a:p>
                  </a:txBody>
                  <a:tcPr/>
                </a:tc>
                <a:tc>
                  <a:txBody>
                    <a:bodyPr/>
                    <a:lstStyle/>
                    <a:p>
                      <a:pPr algn="l"/>
                      <a:r>
                        <a:rPr lang="nl-BE" sz="1100"/>
                        <a:t>Welke maatregelen heeft het management genomen om verbonden partijen te identificeren?</a:t>
                      </a:r>
                    </a:p>
                  </a:txBody>
                  <a:tcPr/>
                </a:tc>
                <a:tc>
                  <a:txBody>
                    <a:bodyPr/>
                    <a:lstStyle/>
                    <a:p>
                      <a:endParaRPr lang="fr-BE" sz="1100" dirty="0"/>
                    </a:p>
                  </a:txBody>
                  <a:tcPr/>
                </a:tc>
                <a:tc>
                  <a:txBody>
                    <a:bodyPr/>
                    <a:lstStyle/>
                    <a:p>
                      <a:endParaRPr lang="fr-BE" sz="1100" dirty="0"/>
                    </a:p>
                  </a:txBody>
                  <a:tcPr/>
                </a:tc>
                <a:extLst>
                  <a:ext uri="{0D108BD9-81ED-4DB2-BD59-A6C34878D82A}">
                    <a16:rowId xmlns:a16="http://schemas.microsoft.com/office/drawing/2014/main" val="2156956885"/>
                  </a:ext>
                </a:extLst>
              </a:tr>
              <a:tr h="300445">
                <a:tc>
                  <a:txBody>
                    <a:bodyPr/>
                    <a:lstStyle/>
                    <a:p>
                      <a:r>
                        <a:rPr lang="nl-BE" sz="1100"/>
                        <a:t>2</a:t>
                      </a:r>
                    </a:p>
                  </a:txBody>
                  <a:tcPr/>
                </a:tc>
                <a:tc>
                  <a:txBody>
                    <a:bodyPr/>
                    <a:lstStyle/>
                    <a:p>
                      <a:r>
                        <a:rPr lang="nl-BE" sz="1100" dirty="0"/>
                        <a:t>Zijn </a:t>
                      </a:r>
                      <a:r>
                        <a:rPr lang="nl-BE" sz="1100" dirty="0" err="1"/>
                        <a:t>intragroepsverrichtingen</a:t>
                      </a:r>
                      <a:r>
                        <a:rPr lang="nl-BE" sz="1100" dirty="0"/>
                        <a:t> gebaseerd op overeenkomsten?</a:t>
                      </a:r>
                    </a:p>
                  </a:txBody>
                  <a:tcPr/>
                </a:tc>
                <a:tc>
                  <a:txBody>
                    <a:bodyPr/>
                    <a:lstStyle/>
                    <a:p>
                      <a:r>
                        <a:rPr lang="nl-BE" sz="1100" dirty="0" err="1"/>
                        <a:t>Herfacturaties</a:t>
                      </a:r>
                      <a:r>
                        <a:rPr lang="nl-BE" sz="1100" dirty="0"/>
                        <a:t> tussen verbonden partijen</a:t>
                      </a:r>
                    </a:p>
                    <a:p>
                      <a:r>
                        <a:rPr lang="nl-BE" sz="1100" dirty="0"/>
                        <a:t>Leningen en voorschotten / </a:t>
                      </a:r>
                      <a:r>
                        <a:rPr lang="nl-BE" sz="1100" i="1" dirty="0"/>
                        <a:t>cashpooling</a:t>
                      </a:r>
                    </a:p>
                    <a:p>
                      <a:r>
                        <a:rPr lang="nl-BE" sz="1100" dirty="0"/>
                        <a:t>Overige </a:t>
                      </a:r>
                    </a:p>
                  </a:txBody>
                  <a:tcPr/>
                </a:tc>
                <a:tc>
                  <a:txBody>
                    <a:bodyPr/>
                    <a:lstStyle/>
                    <a:p>
                      <a:endParaRPr lang="fr-BE" sz="1100" dirty="0"/>
                    </a:p>
                  </a:txBody>
                  <a:tcPr/>
                </a:tc>
                <a:extLst>
                  <a:ext uri="{0D108BD9-81ED-4DB2-BD59-A6C34878D82A}">
                    <a16:rowId xmlns:a16="http://schemas.microsoft.com/office/drawing/2014/main" val="2598572521"/>
                  </a:ext>
                </a:extLst>
              </a:tr>
              <a:tr h="300445">
                <a:tc>
                  <a:txBody>
                    <a:bodyPr/>
                    <a:lstStyle/>
                    <a:p>
                      <a:r>
                        <a:rPr lang="nl-BE" sz="1100"/>
                        <a:t>3</a:t>
                      </a:r>
                    </a:p>
                  </a:txBody>
                  <a:tcPr/>
                </a:tc>
                <a:tc>
                  <a:txBody>
                    <a:bodyPr/>
                    <a:lstStyle/>
                    <a:p>
                      <a:r>
                        <a:rPr lang="nl-BE" sz="1100" dirty="0"/>
                        <a:t>Rechtvaardigt de omvang van de groep een dossier verrekenprijzen?</a:t>
                      </a:r>
                    </a:p>
                  </a:txBody>
                  <a:tcPr/>
                </a:tc>
                <a:tc>
                  <a:txBody>
                    <a:bodyPr/>
                    <a:lstStyle/>
                    <a:p>
                      <a:r>
                        <a:rPr lang="nl-BE" sz="1100" dirty="0"/>
                        <a:t>Beschrijvend dossier</a:t>
                      </a:r>
                    </a:p>
                    <a:p>
                      <a:r>
                        <a:rPr lang="nl-BE" sz="1100" dirty="0"/>
                        <a:t>Landenrapport</a:t>
                      </a:r>
                    </a:p>
                    <a:p>
                      <a:r>
                        <a:rPr lang="nl-BE" sz="1100" dirty="0"/>
                        <a:t>Master file</a:t>
                      </a:r>
                    </a:p>
                    <a:p>
                      <a:r>
                        <a:rPr lang="nl-BE" sz="1100" dirty="0" err="1"/>
                        <a:t>Local</a:t>
                      </a:r>
                      <a:r>
                        <a:rPr lang="nl-BE" sz="1100" dirty="0"/>
                        <a:t> file</a:t>
                      </a:r>
                    </a:p>
                  </a:txBody>
                  <a:tcPr/>
                </a:tc>
                <a:tc>
                  <a:txBody>
                    <a:bodyPr/>
                    <a:lstStyle/>
                    <a:p>
                      <a:endParaRPr lang="fr-BE" sz="1100" dirty="0"/>
                    </a:p>
                  </a:txBody>
                  <a:tcPr/>
                </a:tc>
                <a:extLst>
                  <a:ext uri="{0D108BD9-81ED-4DB2-BD59-A6C34878D82A}">
                    <a16:rowId xmlns:a16="http://schemas.microsoft.com/office/drawing/2014/main" val="58652565"/>
                  </a:ext>
                </a:extLst>
              </a:tr>
              <a:tr h="300445">
                <a:tc>
                  <a:txBody>
                    <a:bodyPr/>
                    <a:lstStyle/>
                    <a:p>
                      <a:r>
                        <a:rPr lang="nl-BE" sz="1100"/>
                        <a:t>4</a:t>
                      </a:r>
                    </a:p>
                  </a:txBody>
                  <a:tcPr/>
                </a:tc>
                <a:tc>
                  <a:txBody>
                    <a:bodyPr/>
                    <a:lstStyle/>
                    <a:p>
                      <a:r>
                        <a:rPr lang="nl-BE" sz="1100"/>
                        <a:t>Waren er veranderingen in de loop van het boekjaar?</a:t>
                      </a:r>
                    </a:p>
                  </a:txBody>
                  <a:tcPr/>
                </a:tc>
                <a:tc>
                  <a:txBody>
                    <a:bodyPr/>
                    <a:lstStyle/>
                    <a:p>
                      <a:endParaRPr lang="fr-BE" sz="1100" dirty="0"/>
                    </a:p>
                  </a:txBody>
                  <a:tcPr/>
                </a:tc>
                <a:tc>
                  <a:txBody>
                    <a:bodyPr/>
                    <a:lstStyle/>
                    <a:p>
                      <a:endParaRPr lang="fr-BE" sz="1100" dirty="0"/>
                    </a:p>
                  </a:txBody>
                  <a:tcPr/>
                </a:tc>
                <a:extLst>
                  <a:ext uri="{0D108BD9-81ED-4DB2-BD59-A6C34878D82A}">
                    <a16:rowId xmlns:a16="http://schemas.microsoft.com/office/drawing/2014/main" val="1684898493"/>
                  </a:ext>
                </a:extLst>
              </a:tr>
            </a:tbl>
          </a:graphicData>
        </a:graphic>
      </p:graphicFrame>
      <p:sp>
        <p:nvSpPr>
          <p:cNvPr id="6" name="Title 5">
            <a:extLst>
              <a:ext uri="{FF2B5EF4-FFF2-40B4-BE49-F238E27FC236}">
                <a16:creationId xmlns:a16="http://schemas.microsoft.com/office/drawing/2014/main" id="{8FF6D921-F846-AA4F-E1A1-A79D9507E9AD}"/>
              </a:ext>
            </a:extLst>
          </p:cNvPr>
          <p:cNvSpPr>
            <a:spLocks noGrp="1"/>
          </p:cNvSpPr>
          <p:nvPr>
            <p:ph type="title"/>
          </p:nvPr>
        </p:nvSpPr>
        <p:spPr/>
        <p:txBody>
          <a:bodyPr>
            <a:normAutofit/>
          </a:bodyPr>
          <a:lstStyle/>
          <a:p>
            <a:r>
              <a:rPr lang="nl-BE" sz="2400"/>
              <a:t>ISA 550 – verbonden partijen</a:t>
            </a:r>
          </a:p>
        </p:txBody>
      </p:sp>
    </p:spTree>
    <p:extLst>
      <p:ext uri="{BB962C8B-B14F-4D97-AF65-F5344CB8AC3E}">
        <p14:creationId xmlns:p14="http://schemas.microsoft.com/office/powerpoint/2010/main" val="3420210224"/>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14</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3924881066"/>
              </p:ext>
            </p:extLst>
          </p:nvPr>
        </p:nvGraphicFramePr>
        <p:xfrm>
          <a:off x="181179" y="748098"/>
          <a:ext cx="8781642" cy="4730682"/>
        </p:xfrm>
        <a:graphic>
          <a:graphicData uri="http://schemas.openxmlformats.org/drawingml/2006/table">
            <a:tbl>
              <a:tblPr firstRow="1" bandRow="1">
                <a:tableStyleId>{5C22544A-7EE6-4342-B048-85BDC9FD1C3A}</a:tableStyleId>
              </a:tblPr>
              <a:tblGrid>
                <a:gridCol w="320964">
                  <a:extLst>
                    <a:ext uri="{9D8B030D-6E8A-4147-A177-3AD203B41FA5}">
                      <a16:colId xmlns:a16="http://schemas.microsoft.com/office/drawing/2014/main" val="4241261406"/>
                    </a:ext>
                  </a:extLst>
                </a:gridCol>
                <a:gridCol w="2638370">
                  <a:extLst>
                    <a:ext uri="{9D8B030D-6E8A-4147-A177-3AD203B41FA5}">
                      <a16:colId xmlns:a16="http://schemas.microsoft.com/office/drawing/2014/main" val="230574239"/>
                    </a:ext>
                  </a:extLst>
                </a:gridCol>
                <a:gridCol w="2978451">
                  <a:extLst>
                    <a:ext uri="{9D8B030D-6E8A-4147-A177-3AD203B41FA5}">
                      <a16:colId xmlns:a16="http://schemas.microsoft.com/office/drawing/2014/main" val="2747404352"/>
                    </a:ext>
                  </a:extLst>
                </a:gridCol>
                <a:gridCol w="2843857">
                  <a:extLst>
                    <a:ext uri="{9D8B030D-6E8A-4147-A177-3AD203B41FA5}">
                      <a16:colId xmlns:a16="http://schemas.microsoft.com/office/drawing/2014/main" val="2454112930"/>
                    </a:ext>
                  </a:extLst>
                </a:gridCol>
              </a:tblGrid>
              <a:tr h="433002">
                <a:tc>
                  <a:txBody>
                    <a:bodyPr/>
                    <a:lstStyle/>
                    <a:p>
                      <a:r>
                        <a:rPr lang="nl-BE" sz="1100"/>
                        <a:t>Nr.</a:t>
                      </a:r>
                    </a:p>
                  </a:txBody>
                  <a:tcPr/>
                </a:tc>
                <a:tc>
                  <a:txBody>
                    <a:bodyPr/>
                    <a:lstStyle/>
                    <a:p>
                      <a:r>
                        <a:rPr lang="nl-BE" sz="1100"/>
                        <a:t>Thema’s</a:t>
                      </a:r>
                    </a:p>
                  </a:txBody>
                  <a:tcPr/>
                </a:tc>
                <a:tc>
                  <a:txBody>
                    <a:bodyPr/>
                    <a:lstStyle/>
                    <a:p>
                      <a:r>
                        <a:rPr lang="nl-BE" sz="1100"/>
                        <a:t>Aandachtspunten</a:t>
                      </a:r>
                    </a:p>
                  </a:txBody>
                  <a:tcPr/>
                </a:tc>
                <a:tc>
                  <a:txBody>
                    <a:bodyPr/>
                    <a:lstStyle/>
                    <a:p>
                      <a:r>
                        <a:rPr lang="nl-BE" sz="1100"/>
                        <a:t>Documentatie </a:t>
                      </a:r>
                    </a:p>
                  </a:txBody>
                  <a:tcPr/>
                </a:tc>
                <a:extLst>
                  <a:ext uri="{0D108BD9-81ED-4DB2-BD59-A6C34878D82A}">
                    <a16:rowId xmlns:a16="http://schemas.microsoft.com/office/drawing/2014/main" val="2106850564"/>
                  </a:ext>
                </a:extLst>
              </a:tr>
              <a:tr h="425457">
                <a:tc>
                  <a:txBody>
                    <a:bodyPr/>
                    <a:lstStyle/>
                    <a:p>
                      <a:r>
                        <a:rPr lang="nl-BE" sz="1100"/>
                        <a:t>1</a:t>
                      </a:r>
                    </a:p>
                  </a:txBody>
                  <a:tcPr/>
                </a:tc>
                <a:tc>
                  <a:txBody>
                    <a:bodyPr/>
                    <a:lstStyle/>
                    <a:p>
                      <a:pPr algn="l"/>
                      <a:r>
                        <a:rPr lang="nl-BE" sz="1100"/>
                        <a:t>Het verwerven van inzicht in de groep en zijn groepsonderdelen</a:t>
                      </a:r>
                    </a:p>
                  </a:txBody>
                  <a:tcPr/>
                </a:tc>
                <a:tc>
                  <a:txBody>
                    <a:bodyPr/>
                    <a:lstStyle/>
                    <a:p>
                      <a:pPr marL="0" indent="0" algn="l" defTabSz="914400" rtl="0" eaLnBrk="1" latinLnBrk="0" hangingPunct="1">
                        <a:buFont typeface="Arial" panose="020B0604020202020204" pitchFamily="34" charset="0"/>
                        <a:buNone/>
                      </a:pPr>
                      <a:r>
                        <a:rPr kumimoji="0" lang="nl-BE" sz="1100">
                          <a:solidFill>
                            <a:schemeClr val="tx1"/>
                          </a:solidFill>
                          <a:effectLst/>
                          <a:latin typeface="+mn-lt"/>
                          <a:ea typeface="+mn-ea"/>
                          <a:cs typeface="+mn-cs"/>
                        </a:rPr>
                        <a:t>Deelnemingen / consortium</a:t>
                      </a:r>
                    </a:p>
                    <a:p>
                      <a:pPr marL="171450" indent="-171450" algn="l" defTabSz="914400" rtl="0" eaLnBrk="1" latinLnBrk="0" hangingPunct="1">
                        <a:buFont typeface="Arial" panose="020B0604020202020204" pitchFamily="34" charset="0"/>
                        <a:buChar char="•"/>
                      </a:pPr>
                      <a:endParaRPr lang="fr-BE" sz="1100" dirty="0">
                        <a:solidFill>
                          <a:schemeClr val="tx1"/>
                        </a:solidFill>
                      </a:endParaRPr>
                    </a:p>
                  </a:txBody>
                  <a:tcPr/>
                </a:tc>
                <a:tc>
                  <a:txBody>
                    <a:bodyPr/>
                    <a:lstStyle/>
                    <a:p>
                      <a:endParaRPr lang="fr-BE" sz="1100" dirty="0"/>
                    </a:p>
                  </a:txBody>
                  <a:tcPr/>
                </a:tc>
                <a:extLst>
                  <a:ext uri="{0D108BD9-81ED-4DB2-BD59-A6C34878D82A}">
                    <a16:rowId xmlns:a16="http://schemas.microsoft.com/office/drawing/2014/main" val="2156956885"/>
                  </a:ext>
                </a:extLst>
              </a:tr>
              <a:tr h="612192">
                <a:tc>
                  <a:txBody>
                    <a:bodyPr/>
                    <a:lstStyle/>
                    <a:p>
                      <a:r>
                        <a:rPr lang="nl-BE" sz="1100"/>
                        <a:t>2</a:t>
                      </a:r>
                    </a:p>
                  </a:txBody>
                  <a:tcPr/>
                </a:tc>
                <a:tc>
                  <a:txBody>
                    <a:bodyPr/>
                    <a:lstStyle/>
                    <a:p>
                      <a:r>
                        <a:rPr lang="nl-BE" sz="1100"/>
                        <a:t>Het verwerven van inzicht in de omgeving</a:t>
                      </a:r>
                    </a:p>
                  </a:txBody>
                  <a:tcPr/>
                </a:tc>
                <a:tc>
                  <a:txBody>
                    <a:bodyPr/>
                    <a:lstStyle/>
                    <a:p>
                      <a:pPr marL="171450" indent="-171450" algn="l" defTabSz="914400" rtl="0" eaLnBrk="1" latinLnBrk="0" hangingPunct="1">
                        <a:buFont typeface="Arial" panose="020B0604020202020204" pitchFamily="34" charset="0"/>
                        <a:buChar char="•"/>
                      </a:pPr>
                      <a:r>
                        <a:rPr lang="nl-BE" sz="1100"/>
                        <a:t>Interne beheersingsmaatregelen geldend voor de groep als geheel</a:t>
                      </a:r>
                    </a:p>
                    <a:p>
                      <a:pPr marL="171450" indent="-171450" algn="l" defTabSz="914400" rtl="0" eaLnBrk="1" latinLnBrk="0" hangingPunct="1">
                        <a:buFont typeface="Arial" panose="020B0604020202020204" pitchFamily="34" charset="0"/>
                        <a:buChar char="•"/>
                      </a:pPr>
                      <a:r>
                        <a:rPr lang="nl-BE" sz="1100"/>
                        <a:t>Consolidatieproces inclusief instructies van het management op groepsniveau aan de groepsonderdelen</a:t>
                      </a:r>
                    </a:p>
                    <a:p>
                      <a:pPr marL="171450" indent="-171450" algn="l" defTabSz="914400" rtl="0" eaLnBrk="1" latinLnBrk="0" hangingPunct="1">
                        <a:buFont typeface="Arial" panose="020B0604020202020204" pitchFamily="34" charset="0"/>
                        <a:buChar char="•"/>
                      </a:pPr>
                      <a:r>
                        <a:rPr lang="nl-BE" sz="1100"/>
                        <a:t>Operationele stromen tussen groepsonderdelen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BE" sz="1100">
                          <a:solidFill>
                            <a:schemeClr val="tx1"/>
                          </a:solidFill>
                          <a:effectLst/>
                          <a:latin typeface="+mn-lt"/>
                          <a:ea typeface="+mn-ea"/>
                          <a:cs typeface="+mn-cs"/>
                        </a:rPr>
                        <a:t>Frauderisico-inschatting, kennis van werkelijke of vermeende fraude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BE" sz="1100">
                          <a:solidFill>
                            <a:schemeClr val="tx1"/>
                          </a:solidFill>
                          <a:effectLst/>
                          <a:latin typeface="+mn-lt"/>
                          <a:ea typeface="+mn-ea"/>
                          <a:cs typeface="+mn-cs"/>
                        </a:rPr>
                        <a:t>Identificatie van de belangrijke groepsonderdelen</a:t>
                      </a:r>
                    </a:p>
                  </a:txBody>
                  <a:tcPr/>
                </a:tc>
                <a:tc>
                  <a:txBody>
                    <a:bodyPr/>
                    <a:lstStyle/>
                    <a:p>
                      <a:endParaRPr lang="fr-BE" sz="1100" dirty="0"/>
                    </a:p>
                  </a:txBody>
                  <a:tcPr/>
                </a:tc>
                <a:extLst>
                  <a:ext uri="{0D108BD9-81ED-4DB2-BD59-A6C34878D82A}">
                    <a16:rowId xmlns:a16="http://schemas.microsoft.com/office/drawing/2014/main" val="2598572521"/>
                  </a:ext>
                </a:extLst>
              </a:tr>
              <a:tr h="612192">
                <a:tc>
                  <a:txBody>
                    <a:bodyPr/>
                    <a:lstStyle/>
                    <a:p>
                      <a:r>
                        <a:rPr lang="nl-BE" sz="1100"/>
                        <a:t>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BE" sz="1100" dirty="0">
                          <a:solidFill>
                            <a:schemeClr val="tx1"/>
                          </a:solidFill>
                          <a:effectLst/>
                          <a:latin typeface="+mn-lt"/>
                          <a:ea typeface="+mn-ea"/>
                          <a:cs typeface="+mn-cs"/>
                        </a:rPr>
                        <a:t>Identificatie van de auditors van de groepsonderdeel-entiteiten</a:t>
                      </a:r>
                    </a:p>
                    <a:p>
                      <a:endParaRPr lang="fr-BE" sz="1100" dirty="0"/>
                    </a:p>
                  </a:txBody>
                  <a:tcPr/>
                </a:tc>
                <a:tc>
                  <a:txBody>
                    <a:bodyPr/>
                    <a:lstStyle/>
                    <a:p>
                      <a:pPr marL="171450" indent="-171450">
                        <a:buFont typeface="Arial" panose="020B0604020202020204" pitchFamily="34" charset="0"/>
                        <a:buChar char="•"/>
                      </a:pPr>
                      <a:r>
                        <a:rPr lang="nl-BE" sz="1100" b="0" i="0" u="none" strike="noStrike" baseline="0" dirty="0">
                          <a:solidFill>
                            <a:schemeClr val="dk1"/>
                          </a:solidFill>
                          <a:latin typeface="+mn-lt"/>
                          <a:ea typeface="+mn-ea"/>
                          <a:cs typeface="+mn-cs"/>
                        </a:rPr>
                        <a:t>Het inzicht van de auditor in het groepsonderdeel en zijn vermogen om de ethische regels na te leven </a:t>
                      </a:r>
                    </a:p>
                    <a:p>
                      <a:pPr marL="171450" indent="-171450">
                        <a:buFont typeface="Arial" panose="020B0604020202020204" pitchFamily="34" charset="0"/>
                        <a:buChar char="•"/>
                      </a:pPr>
                      <a:r>
                        <a:rPr lang="nl-BE" sz="1100" b="0" i="0" u="none" strike="noStrike" baseline="0" dirty="0">
                          <a:solidFill>
                            <a:schemeClr val="dk1"/>
                          </a:solidFill>
                          <a:latin typeface="+mn-lt"/>
                          <a:ea typeface="+mn-ea"/>
                          <a:cs typeface="+mn-cs"/>
                        </a:rPr>
                        <a:t>Zijn beroepsvaardigheden</a:t>
                      </a:r>
                    </a:p>
                    <a:p>
                      <a:pPr marL="171450" indent="-171450">
                        <a:buFont typeface="Arial" panose="020B0604020202020204" pitchFamily="34" charset="0"/>
                        <a:buChar char="•"/>
                      </a:pPr>
                      <a:r>
                        <a:rPr lang="nl-BE" sz="1100" b="0" i="0" u="none" strike="noStrike" baseline="0" dirty="0">
                          <a:solidFill>
                            <a:schemeClr val="dk1"/>
                          </a:solidFill>
                          <a:latin typeface="+mn-lt"/>
                          <a:ea typeface="+mn-ea"/>
                          <a:cs typeface="+mn-cs"/>
                        </a:rPr>
                        <a:t>Betrokkenheid bij de werkzaamheden van de auditor van het groepsonderdeel voor zover dit nodig is om voldoende en geschikte controle-informatie te verkrijgen; </a:t>
                      </a:r>
                    </a:p>
                    <a:p>
                      <a:pPr marL="171450" indent="-171450">
                        <a:buFont typeface="Arial" panose="020B0604020202020204" pitchFamily="34" charset="0"/>
                        <a:buChar char="•"/>
                      </a:pPr>
                      <a:r>
                        <a:rPr lang="nl-BE" sz="1100" b="0" i="0" u="none" strike="noStrike" baseline="0" dirty="0">
                          <a:solidFill>
                            <a:schemeClr val="dk1"/>
                          </a:solidFill>
                          <a:latin typeface="+mn-lt"/>
                          <a:ea typeface="+mn-ea"/>
                          <a:cs typeface="+mn-cs"/>
                        </a:rPr>
                        <a:t>(d) Indien de auditor van het groepsonderdeel actief is in een gereguleerde omgeving waarin actief toezicht wordt gehouden op auditors</a:t>
                      </a:r>
                    </a:p>
                  </a:txBody>
                  <a:tcPr/>
                </a:tc>
                <a:tc>
                  <a:txBody>
                    <a:bodyPr/>
                    <a:lstStyle/>
                    <a:p>
                      <a:endParaRPr lang="fr-BE" sz="1100" dirty="0"/>
                    </a:p>
                  </a:txBody>
                  <a:tcPr/>
                </a:tc>
                <a:extLst>
                  <a:ext uri="{0D108BD9-81ED-4DB2-BD59-A6C34878D82A}">
                    <a16:rowId xmlns:a16="http://schemas.microsoft.com/office/drawing/2014/main" val="3305431641"/>
                  </a:ext>
                </a:extLst>
              </a:tr>
            </a:tbl>
          </a:graphicData>
        </a:graphic>
      </p:graphicFrame>
      <p:sp>
        <p:nvSpPr>
          <p:cNvPr id="6" name="Title 5">
            <a:extLst>
              <a:ext uri="{FF2B5EF4-FFF2-40B4-BE49-F238E27FC236}">
                <a16:creationId xmlns:a16="http://schemas.microsoft.com/office/drawing/2014/main" id="{281ED1B6-3585-4F55-4342-562649E8D2AE}"/>
              </a:ext>
            </a:extLst>
          </p:cNvPr>
          <p:cNvSpPr>
            <a:spLocks noGrp="1"/>
          </p:cNvSpPr>
          <p:nvPr>
            <p:ph type="title"/>
          </p:nvPr>
        </p:nvSpPr>
        <p:spPr>
          <a:xfrm>
            <a:off x="181179" y="-34139"/>
            <a:ext cx="8717882" cy="904244"/>
          </a:xfrm>
        </p:spPr>
        <p:txBody>
          <a:bodyPr>
            <a:normAutofit/>
          </a:bodyPr>
          <a:lstStyle/>
          <a:p>
            <a:r>
              <a:rPr lang="nl-BE" sz="2400" dirty="0"/>
              <a:t>ISA 600 – bijzondere overwegingen – controles van financiële overzichten van een groep</a:t>
            </a:r>
          </a:p>
        </p:txBody>
      </p:sp>
    </p:spTree>
    <p:extLst>
      <p:ext uri="{BB962C8B-B14F-4D97-AF65-F5344CB8AC3E}">
        <p14:creationId xmlns:p14="http://schemas.microsoft.com/office/powerpoint/2010/main" val="164265397"/>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15</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3888974078"/>
              </p:ext>
            </p:extLst>
          </p:nvPr>
        </p:nvGraphicFramePr>
        <p:xfrm>
          <a:off x="181179" y="992112"/>
          <a:ext cx="8781642" cy="1405002"/>
        </p:xfrm>
        <a:graphic>
          <a:graphicData uri="http://schemas.openxmlformats.org/drawingml/2006/table">
            <a:tbl>
              <a:tblPr firstRow="1" bandRow="1">
                <a:tableStyleId>{5C22544A-7EE6-4342-B048-85BDC9FD1C3A}</a:tableStyleId>
              </a:tblPr>
              <a:tblGrid>
                <a:gridCol w="320964">
                  <a:extLst>
                    <a:ext uri="{9D8B030D-6E8A-4147-A177-3AD203B41FA5}">
                      <a16:colId xmlns:a16="http://schemas.microsoft.com/office/drawing/2014/main" val="4241261406"/>
                    </a:ext>
                  </a:extLst>
                </a:gridCol>
                <a:gridCol w="2638370">
                  <a:extLst>
                    <a:ext uri="{9D8B030D-6E8A-4147-A177-3AD203B41FA5}">
                      <a16:colId xmlns:a16="http://schemas.microsoft.com/office/drawing/2014/main" val="230574239"/>
                    </a:ext>
                  </a:extLst>
                </a:gridCol>
                <a:gridCol w="2978451">
                  <a:extLst>
                    <a:ext uri="{9D8B030D-6E8A-4147-A177-3AD203B41FA5}">
                      <a16:colId xmlns:a16="http://schemas.microsoft.com/office/drawing/2014/main" val="2747404352"/>
                    </a:ext>
                  </a:extLst>
                </a:gridCol>
                <a:gridCol w="2843857">
                  <a:extLst>
                    <a:ext uri="{9D8B030D-6E8A-4147-A177-3AD203B41FA5}">
                      <a16:colId xmlns:a16="http://schemas.microsoft.com/office/drawing/2014/main" val="2454112930"/>
                    </a:ext>
                  </a:extLst>
                </a:gridCol>
              </a:tblGrid>
              <a:tr h="433002">
                <a:tc>
                  <a:txBody>
                    <a:bodyPr/>
                    <a:lstStyle/>
                    <a:p>
                      <a:r>
                        <a:rPr lang="nl-BE" sz="1100"/>
                        <a:t>Nr.</a:t>
                      </a:r>
                    </a:p>
                  </a:txBody>
                  <a:tcPr/>
                </a:tc>
                <a:tc>
                  <a:txBody>
                    <a:bodyPr/>
                    <a:lstStyle/>
                    <a:p>
                      <a:r>
                        <a:rPr lang="nl-BE" sz="1100"/>
                        <a:t>Thema’s</a:t>
                      </a:r>
                    </a:p>
                  </a:txBody>
                  <a:tcPr/>
                </a:tc>
                <a:tc>
                  <a:txBody>
                    <a:bodyPr/>
                    <a:lstStyle/>
                    <a:p>
                      <a:r>
                        <a:rPr lang="nl-BE" sz="1100"/>
                        <a:t>Aandachtspunten</a:t>
                      </a:r>
                    </a:p>
                  </a:txBody>
                  <a:tcPr/>
                </a:tc>
                <a:tc>
                  <a:txBody>
                    <a:bodyPr/>
                    <a:lstStyle/>
                    <a:p>
                      <a:r>
                        <a:rPr lang="nl-BE" sz="1100"/>
                        <a:t>Documentatie </a:t>
                      </a:r>
                    </a:p>
                  </a:txBody>
                  <a:tcPr/>
                </a:tc>
                <a:extLst>
                  <a:ext uri="{0D108BD9-81ED-4DB2-BD59-A6C34878D82A}">
                    <a16:rowId xmlns:a16="http://schemas.microsoft.com/office/drawing/2014/main" val="2106850564"/>
                  </a:ext>
                </a:extLst>
              </a:tr>
              <a:tr h="324000">
                <a:tc>
                  <a:txBody>
                    <a:bodyPr/>
                    <a:lstStyle/>
                    <a:p>
                      <a:r>
                        <a:rPr lang="nl-BE" sz="1100"/>
                        <a:t>4</a:t>
                      </a:r>
                    </a:p>
                  </a:txBody>
                  <a:tcPr/>
                </a:tc>
                <a:tc>
                  <a:txBody>
                    <a:bodyPr/>
                    <a:lstStyle/>
                    <a:p>
                      <a:pPr algn="l"/>
                      <a:r>
                        <a:rPr lang="nl-BE" sz="1100"/>
                        <a:t>Consolidatiemethodes</a:t>
                      </a:r>
                    </a:p>
                  </a:txBody>
                  <a:tcPr/>
                </a:tc>
                <a:tc>
                  <a:txBody>
                    <a:bodyPr/>
                    <a:lstStyle/>
                    <a:p>
                      <a:pPr marL="171450" indent="-171450" algn="l" defTabSz="914400" rtl="0" eaLnBrk="1" latinLnBrk="0" hangingPunct="1">
                        <a:buFont typeface="Arial" panose="020B0604020202020204" pitchFamily="34" charset="0"/>
                        <a:buChar char="•"/>
                      </a:pPr>
                      <a:endParaRPr lang="fr-BE" sz="1100" dirty="0">
                        <a:solidFill>
                          <a:schemeClr val="tx1"/>
                        </a:solidFill>
                      </a:endParaRPr>
                    </a:p>
                  </a:txBody>
                  <a:tcPr/>
                </a:tc>
                <a:tc>
                  <a:txBody>
                    <a:bodyPr/>
                    <a:lstStyle/>
                    <a:p>
                      <a:endParaRPr lang="fr-BE" sz="1100" dirty="0"/>
                    </a:p>
                  </a:txBody>
                  <a:tcPr/>
                </a:tc>
                <a:extLst>
                  <a:ext uri="{0D108BD9-81ED-4DB2-BD59-A6C34878D82A}">
                    <a16:rowId xmlns:a16="http://schemas.microsoft.com/office/drawing/2014/main" val="2156956885"/>
                  </a:ext>
                </a:extLst>
              </a:tr>
              <a:tr h="324000">
                <a:tc>
                  <a:txBody>
                    <a:bodyPr/>
                    <a:lstStyle/>
                    <a:p>
                      <a:r>
                        <a:rPr lang="nl-BE" sz="1100"/>
                        <a:t>5</a:t>
                      </a:r>
                    </a:p>
                  </a:txBody>
                  <a:tcPr/>
                </a:tc>
                <a:tc>
                  <a:txBody>
                    <a:bodyPr/>
                    <a:lstStyle/>
                    <a:p>
                      <a:r>
                        <a:rPr lang="nl-BE" sz="1100"/>
                        <a:t>Controle-instructies</a:t>
                      </a:r>
                    </a:p>
                  </a:txBody>
                  <a:tcPr/>
                </a:tc>
                <a:tc>
                  <a:txBody>
                    <a:bodyPr/>
                    <a:lstStyle/>
                    <a:p>
                      <a:endParaRPr lang="fr-BE" sz="1100" dirty="0"/>
                    </a:p>
                  </a:txBody>
                  <a:tcPr/>
                </a:tc>
                <a:tc>
                  <a:txBody>
                    <a:bodyPr/>
                    <a:lstStyle/>
                    <a:p>
                      <a:endParaRPr lang="fr-BE" sz="1100" dirty="0"/>
                    </a:p>
                  </a:txBody>
                  <a:tcPr/>
                </a:tc>
                <a:extLst>
                  <a:ext uri="{0D108BD9-81ED-4DB2-BD59-A6C34878D82A}">
                    <a16:rowId xmlns:a16="http://schemas.microsoft.com/office/drawing/2014/main" val="2598572521"/>
                  </a:ext>
                </a:extLst>
              </a:tr>
              <a:tr h="324000">
                <a:tc>
                  <a:txBody>
                    <a:bodyPr/>
                    <a:lstStyle/>
                    <a:p>
                      <a:r>
                        <a:rPr lang="nl-BE" sz="1100"/>
                        <a:t>6</a:t>
                      </a:r>
                    </a:p>
                  </a:txBody>
                  <a:tcPr/>
                </a:tc>
                <a:tc>
                  <a:txBody>
                    <a:bodyPr/>
                    <a:lstStyle/>
                    <a:p>
                      <a:r>
                        <a:rPr lang="nl-BE" sz="1100"/>
                        <a:t>Verslaggevingsplanning</a:t>
                      </a:r>
                    </a:p>
                  </a:txBody>
                  <a:tcPr/>
                </a:tc>
                <a:tc>
                  <a:txBody>
                    <a:bodyPr/>
                    <a:lstStyle/>
                    <a:p>
                      <a:endParaRPr lang="fr-BE" sz="1100" dirty="0"/>
                    </a:p>
                  </a:txBody>
                  <a:tcPr/>
                </a:tc>
                <a:tc>
                  <a:txBody>
                    <a:bodyPr/>
                    <a:lstStyle/>
                    <a:p>
                      <a:endParaRPr lang="fr-BE" sz="1100" dirty="0"/>
                    </a:p>
                  </a:txBody>
                  <a:tcPr/>
                </a:tc>
                <a:extLst>
                  <a:ext uri="{0D108BD9-81ED-4DB2-BD59-A6C34878D82A}">
                    <a16:rowId xmlns:a16="http://schemas.microsoft.com/office/drawing/2014/main" val="3129986062"/>
                  </a:ext>
                </a:extLst>
              </a:tr>
            </a:tbl>
          </a:graphicData>
        </a:graphic>
      </p:graphicFrame>
      <p:sp>
        <p:nvSpPr>
          <p:cNvPr id="6" name="Title 5">
            <a:extLst>
              <a:ext uri="{FF2B5EF4-FFF2-40B4-BE49-F238E27FC236}">
                <a16:creationId xmlns:a16="http://schemas.microsoft.com/office/drawing/2014/main" id="{281ED1B6-3585-4F55-4342-562649E8D2AE}"/>
              </a:ext>
            </a:extLst>
          </p:cNvPr>
          <p:cNvSpPr>
            <a:spLocks noGrp="1"/>
          </p:cNvSpPr>
          <p:nvPr>
            <p:ph type="title"/>
          </p:nvPr>
        </p:nvSpPr>
        <p:spPr>
          <a:xfrm>
            <a:off x="213059" y="128183"/>
            <a:ext cx="8717882" cy="993775"/>
          </a:xfrm>
        </p:spPr>
        <p:txBody>
          <a:bodyPr>
            <a:normAutofit/>
          </a:bodyPr>
          <a:lstStyle/>
          <a:p>
            <a:r>
              <a:rPr lang="nl-BE" sz="2400"/>
              <a:t>ISA 600 – bijzondere overwegingen – controles van financiële overzichten van een groep</a:t>
            </a:r>
          </a:p>
        </p:txBody>
      </p:sp>
    </p:spTree>
    <p:extLst>
      <p:ext uri="{BB962C8B-B14F-4D97-AF65-F5344CB8AC3E}">
        <p14:creationId xmlns:p14="http://schemas.microsoft.com/office/powerpoint/2010/main" val="3919435180"/>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16</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964046740"/>
              </p:ext>
            </p:extLst>
          </p:nvPr>
        </p:nvGraphicFramePr>
        <p:xfrm>
          <a:off x="149299" y="955963"/>
          <a:ext cx="8781642" cy="4008370"/>
        </p:xfrm>
        <a:graphic>
          <a:graphicData uri="http://schemas.openxmlformats.org/drawingml/2006/table">
            <a:tbl>
              <a:tblPr firstRow="1" bandRow="1">
                <a:tableStyleId>{5C22544A-7EE6-4342-B048-85BDC9FD1C3A}</a:tableStyleId>
              </a:tblPr>
              <a:tblGrid>
                <a:gridCol w="320964">
                  <a:extLst>
                    <a:ext uri="{9D8B030D-6E8A-4147-A177-3AD203B41FA5}">
                      <a16:colId xmlns:a16="http://schemas.microsoft.com/office/drawing/2014/main" val="4241261406"/>
                    </a:ext>
                  </a:extLst>
                </a:gridCol>
                <a:gridCol w="2638370">
                  <a:extLst>
                    <a:ext uri="{9D8B030D-6E8A-4147-A177-3AD203B41FA5}">
                      <a16:colId xmlns:a16="http://schemas.microsoft.com/office/drawing/2014/main" val="230574239"/>
                    </a:ext>
                  </a:extLst>
                </a:gridCol>
                <a:gridCol w="2911154">
                  <a:extLst>
                    <a:ext uri="{9D8B030D-6E8A-4147-A177-3AD203B41FA5}">
                      <a16:colId xmlns:a16="http://schemas.microsoft.com/office/drawing/2014/main" val="2747404352"/>
                    </a:ext>
                  </a:extLst>
                </a:gridCol>
                <a:gridCol w="2911154">
                  <a:extLst>
                    <a:ext uri="{9D8B030D-6E8A-4147-A177-3AD203B41FA5}">
                      <a16:colId xmlns:a16="http://schemas.microsoft.com/office/drawing/2014/main" val="2454112930"/>
                    </a:ext>
                  </a:extLst>
                </a:gridCol>
              </a:tblGrid>
              <a:tr h="433002">
                <a:tc>
                  <a:txBody>
                    <a:bodyPr/>
                    <a:lstStyle/>
                    <a:p>
                      <a:r>
                        <a:rPr lang="nl-BE" sz="1100"/>
                        <a:t>Nr.</a:t>
                      </a:r>
                    </a:p>
                  </a:txBody>
                  <a:tcPr/>
                </a:tc>
                <a:tc>
                  <a:txBody>
                    <a:bodyPr/>
                    <a:lstStyle/>
                    <a:p>
                      <a:r>
                        <a:rPr lang="nl-BE" sz="1100"/>
                        <a:t>Thema’s</a:t>
                      </a:r>
                    </a:p>
                  </a:txBody>
                  <a:tcPr/>
                </a:tc>
                <a:tc>
                  <a:txBody>
                    <a:bodyPr/>
                    <a:lstStyle/>
                    <a:p>
                      <a:r>
                        <a:rPr lang="nl-BE" sz="1100"/>
                        <a:t>Aandachtspunten</a:t>
                      </a:r>
                    </a:p>
                  </a:txBody>
                  <a:tcPr/>
                </a:tc>
                <a:tc>
                  <a:txBody>
                    <a:bodyPr/>
                    <a:lstStyle/>
                    <a:p>
                      <a:r>
                        <a:rPr lang="nl-BE" sz="1100"/>
                        <a:t>Conclusies</a:t>
                      </a:r>
                    </a:p>
                  </a:txBody>
                  <a:tcPr/>
                </a:tc>
                <a:extLst>
                  <a:ext uri="{0D108BD9-81ED-4DB2-BD59-A6C34878D82A}">
                    <a16:rowId xmlns:a16="http://schemas.microsoft.com/office/drawing/2014/main" val="2106850564"/>
                  </a:ext>
                </a:extLst>
              </a:tr>
              <a:tr h="531275">
                <a:tc>
                  <a:txBody>
                    <a:bodyPr/>
                    <a:lstStyle/>
                    <a:p>
                      <a:r>
                        <a:rPr lang="nl-BE" sz="1100"/>
                        <a:t>1</a:t>
                      </a:r>
                    </a:p>
                  </a:txBody>
                  <a:tcPr/>
                </a:tc>
                <a:tc>
                  <a:txBody>
                    <a:bodyPr/>
                    <a:lstStyle/>
                    <a:p>
                      <a:pPr algn="l"/>
                      <a:r>
                        <a:rPr lang="nl-BE" sz="1100" dirty="0"/>
                        <a:t>Planning van de interne beheersingsmaatregelen </a:t>
                      </a:r>
                    </a:p>
                  </a:txBody>
                  <a:tcPr/>
                </a:tc>
                <a:tc>
                  <a:txBody>
                    <a:bodyPr/>
                    <a:lstStyle/>
                    <a:p>
                      <a:pPr>
                        <a:lnSpc>
                          <a:spcPct val="107000"/>
                        </a:lnSpc>
                        <a:spcAft>
                          <a:spcPts val="800"/>
                        </a:spcAft>
                      </a:pPr>
                      <a:r>
                        <a:rPr lang="nl-BE" sz="1100" dirty="0">
                          <a:effectLst/>
                          <a:latin typeface="Calibri" panose="020F0502020204030204" pitchFamily="34" charset="0"/>
                          <a:ea typeface="Calibri" panose="020F0502020204030204" pitchFamily="34" charset="0"/>
                          <a:cs typeface="Arial" panose="020B0604020202020204" pitchFamily="34" charset="0"/>
                        </a:rPr>
                        <a:t>een overzicht van de geplande reikwijdte en timing van de controle: de externe auditor moet aangeven hoe hij gepland heeft gebruik te maken van de werkzaamheden van de interne auditfunctie (na ontvangst van schriftelijke instemming verkregen van een bevoegde vertegenwoordiger van de entiteit)</a:t>
                      </a:r>
                    </a:p>
                  </a:txBody>
                  <a:tcPr/>
                </a:tc>
                <a:tc>
                  <a:txBody>
                    <a:bodyPr/>
                    <a:lstStyle/>
                    <a:p>
                      <a:endParaRPr lang="fr-BE" sz="1100" dirty="0"/>
                    </a:p>
                  </a:txBody>
                  <a:tcPr/>
                </a:tc>
                <a:extLst>
                  <a:ext uri="{0D108BD9-81ED-4DB2-BD59-A6C34878D82A}">
                    <a16:rowId xmlns:a16="http://schemas.microsoft.com/office/drawing/2014/main" val="2156956885"/>
                  </a:ext>
                </a:extLst>
              </a:tr>
              <a:tr h="612192">
                <a:tc>
                  <a:txBody>
                    <a:bodyPr/>
                    <a:lstStyle/>
                    <a:p>
                      <a:r>
                        <a:rPr lang="nl-BE" sz="1100"/>
                        <a:t>2</a:t>
                      </a:r>
                    </a:p>
                  </a:txBody>
                  <a:tcPr/>
                </a:tc>
                <a:tc>
                  <a:txBody>
                    <a:bodyPr/>
                    <a:lstStyle/>
                    <a:p>
                      <a:r>
                        <a:rPr lang="nl-BE" sz="1100"/>
                        <a:t>Vastgestelde tekortkomingen</a:t>
                      </a:r>
                    </a:p>
                  </a:txBody>
                  <a:tcPr/>
                </a:tc>
                <a:tc>
                  <a:txBody>
                    <a:bodyPr/>
                    <a:lstStyle/>
                    <a:p>
                      <a:pPr>
                        <a:lnSpc>
                          <a:spcPct val="107000"/>
                        </a:lnSpc>
                        <a:spcAft>
                          <a:spcPts val="800"/>
                        </a:spcAft>
                      </a:pPr>
                      <a:r>
                        <a:rPr lang="nl-BE" sz="1100" dirty="0">
                          <a:effectLst/>
                          <a:latin typeface="Calibri" panose="020F0502020204030204" pitchFamily="34" charset="0"/>
                          <a:ea typeface="Calibri" panose="020F0502020204030204" pitchFamily="34" charset="0"/>
                          <a:cs typeface="Arial" panose="020B0604020202020204" pitchFamily="34" charset="0"/>
                        </a:rPr>
                        <a:t>in het kader van interne controle (</a:t>
                      </a:r>
                      <a:r>
                        <a:rPr lang="nl-BE" sz="1100" i="1" dirty="0" err="1">
                          <a:effectLst/>
                          <a:latin typeface="Calibri" panose="020F0502020204030204" pitchFamily="34" charset="0"/>
                          <a:ea typeface="Calibri" panose="020F0502020204030204" pitchFamily="34" charset="0"/>
                          <a:cs typeface="Arial" panose="020B0604020202020204" pitchFamily="34" charset="0"/>
                        </a:rPr>
                        <a:t>internal</a:t>
                      </a:r>
                      <a:r>
                        <a:rPr lang="nl-BE" sz="1100" i="1" dirty="0">
                          <a:effectLst/>
                          <a:latin typeface="Calibri" panose="020F0502020204030204" pitchFamily="34" charset="0"/>
                          <a:ea typeface="Calibri" panose="020F0502020204030204" pitchFamily="34" charset="0"/>
                          <a:cs typeface="Arial" panose="020B0604020202020204" pitchFamily="34" charset="0"/>
                        </a:rPr>
                        <a:t> control </a:t>
                      </a:r>
                      <a:r>
                        <a:rPr lang="nl-BE" sz="1100" i="1" dirty="0" err="1">
                          <a:effectLst/>
                          <a:latin typeface="Calibri" panose="020F0502020204030204" pitchFamily="34" charset="0"/>
                          <a:ea typeface="Calibri" panose="020F0502020204030204" pitchFamily="34" charset="0"/>
                          <a:cs typeface="Arial" panose="020B0604020202020204" pitchFamily="34" charset="0"/>
                        </a:rPr>
                        <a:t>deficiencies</a:t>
                      </a:r>
                      <a:r>
                        <a:rPr lang="nl-BE" sz="1100" dirty="0">
                          <a:effectLst/>
                          <a:latin typeface="Calibri" panose="020F0502020204030204" pitchFamily="34" charset="0"/>
                          <a:ea typeface="Calibri" panose="020F0502020204030204" pitchFamily="34" charset="0"/>
                          <a:cs typeface="Arial" panose="020B0604020202020204" pitchFamily="34" charset="0"/>
                        </a:rPr>
                        <a:t>):</a:t>
                      </a:r>
                      <a:br>
                        <a:rPr lang="nl-BE" sz="1100" dirty="0">
                          <a:effectLst/>
                          <a:latin typeface="Calibri" panose="020F0502020204030204" pitchFamily="34" charset="0"/>
                          <a:ea typeface="Calibri" panose="020F0502020204030204" pitchFamily="34" charset="0"/>
                          <a:cs typeface="Arial" panose="020B0604020202020204" pitchFamily="34" charset="0"/>
                        </a:rPr>
                      </a:br>
                      <a:r>
                        <a:rPr lang="nl-BE" sz="1100" dirty="0">
                          <a:effectLst/>
                          <a:latin typeface="Calibri" panose="020F0502020204030204" pitchFamily="34" charset="0"/>
                          <a:ea typeface="Calibri" panose="020F0502020204030204" pitchFamily="34" charset="0"/>
                          <a:cs typeface="Arial" panose="020B0604020202020204" pitchFamily="34" charset="0"/>
                        </a:rPr>
                        <a:t>wanneer de organisatorische positie en relevante beleidslijnen en procedures van de interne auditfunctie niet op adequate wijze de objectiviteit van de interne auditors ondersteunen;</a:t>
                      </a:r>
                      <a:br>
                        <a:rPr lang="nl-BE" sz="1100" dirty="0">
                          <a:effectLst/>
                          <a:latin typeface="Calibri" panose="020F0502020204030204" pitchFamily="34" charset="0"/>
                          <a:ea typeface="Calibri" panose="020F0502020204030204" pitchFamily="34" charset="0"/>
                          <a:cs typeface="Arial" panose="020B0604020202020204" pitchFamily="34" charset="0"/>
                        </a:rPr>
                      </a:br>
                      <a:r>
                        <a:rPr lang="nl-BE" sz="1100" dirty="0">
                          <a:effectLst/>
                          <a:latin typeface="Calibri" panose="020F0502020204030204" pitchFamily="34" charset="0"/>
                          <a:ea typeface="Calibri" panose="020F0502020204030204" pitchFamily="34" charset="0"/>
                          <a:cs typeface="Arial" panose="020B0604020202020204" pitchFamily="34" charset="0"/>
                        </a:rPr>
                        <a:t>wanneer de interne auditfunctie aan voldoende competentie ontbreekt;</a:t>
                      </a:r>
                      <a:br>
                        <a:rPr lang="nl-BE" sz="1100" dirty="0">
                          <a:effectLst/>
                          <a:latin typeface="Calibri" panose="020F0502020204030204" pitchFamily="34" charset="0"/>
                          <a:ea typeface="Calibri" panose="020F0502020204030204" pitchFamily="34" charset="0"/>
                          <a:cs typeface="Arial" panose="020B0604020202020204" pitchFamily="34" charset="0"/>
                        </a:rPr>
                      </a:br>
                      <a:r>
                        <a:rPr lang="nl-BE" sz="1100" dirty="0">
                          <a:effectLst/>
                          <a:latin typeface="Calibri" panose="020F0502020204030204" pitchFamily="34" charset="0"/>
                          <a:ea typeface="Calibri" panose="020F0502020204030204" pitchFamily="34" charset="0"/>
                          <a:cs typeface="Arial" panose="020B0604020202020204" pitchFamily="34" charset="0"/>
                        </a:rPr>
                        <a:t>wanneer de interne auditfunctie geen systematische en gedisciplineerde benadering hanteert, inclusief kwaliteitsbeheersing</a:t>
                      </a:r>
                    </a:p>
                  </a:txBody>
                  <a:tcPr/>
                </a:tc>
                <a:tc>
                  <a:txBody>
                    <a:bodyPr/>
                    <a:lstStyle/>
                    <a:p>
                      <a:endParaRPr lang="fr-BE" sz="1100" dirty="0"/>
                    </a:p>
                  </a:txBody>
                  <a:tcPr/>
                </a:tc>
                <a:extLst>
                  <a:ext uri="{0D108BD9-81ED-4DB2-BD59-A6C34878D82A}">
                    <a16:rowId xmlns:a16="http://schemas.microsoft.com/office/drawing/2014/main" val="2598572521"/>
                  </a:ext>
                </a:extLst>
              </a:tr>
            </a:tbl>
          </a:graphicData>
        </a:graphic>
      </p:graphicFrame>
      <p:sp>
        <p:nvSpPr>
          <p:cNvPr id="6" name="Title 5">
            <a:extLst>
              <a:ext uri="{FF2B5EF4-FFF2-40B4-BE49-F238E27FC236}">
                <a16:creationId xmlns:a16="http://schemas.microsoft.com/office/drawing/2014/main" id="{EFA947A1-CA29-8428-81AD-B48AD4601C56}"/>
              </a:ext>
            </a:extLst>
          </p:cNvPr>
          <p:cNvSpPr>
            <a:spLocks noGrp="1"/>
          </p:cNvSpPr>
          <p:nvPr>
            <p:ph type="title"/>
          </p:nvPr>
        </p:nvSpPr>
        <p:spPr/>
        <p:txBody>
          <a:bodyPr>
            <a:normAutofit/>
          </a:bodyPr>
          <a:lstStyle/>
          <a:p>
            <a:r>
              <a:rPr lang="nl-BE" sz="2400" dirty="0"/>
              <a:t>ISA 610 (herzien) – gebruikmaken van de werkzaamheden van interne auditors</a:t>
            </a:r>
          </a:p>
        </p:txBody>
      </p:sp>
    </p:spTree>
    <p:extLst>
      <p:ext uri="{BB962C8B-B14F-4D97-AF65-F5344CB8AC3E}">
        <p14:creationId xmlns:p14="http://schemas.microsoft.com/office/powerpoint/2010/main" val="2376085203"/>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17</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95554425"/>
              </p:ext>
            </p:extLst>
          </p:nvPr>
        </p:nvGraphicFramePr>
        <p:xfrm>
          <a:off x="149299" y="955963"/>
          <a:ext cx="8781642" cy="3709602"/>
        </p:xfrm>
        <a:graphic>
          <a:graphicData uri="http://schemas.openxmlformats.org/drawingml/2006/table">
            <a:tbl>
              <a:tblPr firstRow="1" bandRow="1">
                <a:tableStyleId>{5C22544A-7EE6-4342-B048-85BDC9FD1C3A}</a:tableStyleId>
              </a:tblPr>
              <a:tblGrid>
                <a:gridCol w="386278">
                  <a:extLst>
                    <a:ext uri="{9D8B030D-6E8A-4147-A177-3AD203B41FA5}">
                      <a16:colId xmlns:a16="http://schemas.microsoft.com/office/drawing/2014/main" val="4241261406"/>
                    </a:ext>
                  </a:extLst>
                </a:gridCol>
                <a:gridCol w="2573056">
                  <a:extLst>
                    <a:ext uri="{9D8B030D-6E8A-4147-A177-3AD203B41FA5}">
                      <a16:colId xmlns:a16="http://schemas.microsoft.com/office/drawing/2014/main" val="230574239"/>
                    </a:ext>
                  </a:extLst>
                </a:gridCol>
                <a:gridCol w="2911154">
                  <a:extLst>
                    <a:ext uri="{9D8B030D-6E8A-4147-A177-3AD203B41FA5}">
                      <a16:colId xmlns:a16="http://schemas.microsoft.com/office/drawing/2014/main" val="2747404352"/>
                    </a:ext>
                  </a:extLst>
                </a:gridCol>
                <a:gridCol w="2911154">
                  <a:extLst>
                    <a:ext uri="{9D8B030D-6E8A-4147-A177-3AD203B41FA5}">
                      <a16:colId xmlns:a16="http://schemas.microsoft.com/office/drawing/2014/main" val="2454112930"/>
                    </a:ext>
                  </a:extLst>
                </a:gridCol>
              </a:tblGrid>
              <a:tr h="433002">
                <a:tc>
                  <a:txBody>
                    <a:bodyPr/>
                    <a:lstStyle/>
                    <a:p>
                      <a:r>
                        <a:rPr lang="nl-BE" sz="1100"/>
                        <a:t>Nr.</a:t>
                      </a:r>
                    </a:p>
                  </a:txBody>
                  <a:tcPr/>
                </a:tc>
                <a:tc>
                  <a:txBody>
                    <a:bodyPr/>
                    <a:lstStyle/>
                    <a:p>
                      <a:r>
                        <a:rPr lang="nl-BE" sz="1100"/>
                        <a:t>Thema’s</a:t>
                      </a:r>
                    </a:p>
                  </a:txBody>
                  <a:tcPr/>
                </a:tc>
                <a:tc>
                  <a:txBody>
                    <a:bodyPr/>
                    <a:lstStyle/>
                    <a:p>
                      <a:r>
                        <a:rPr lang="nl-BE" sz="1100"/>
                        <a:t>Aandachtspunten</a:t>
                      </a:r>
                    </a:p>
                  </a:txBody>
                  <a:tcPr/>
                </a:tc>
                <a:tc>
                  <a:txBody>
                    <a:bodyPr/>
                    <a:lstStyle/>
                    <a:p>
                      <a:r>
                        <a:rPr lang="nl-BE" sz="1100"/>
                        <a:t>Conclusies</a:t>
                      </a:r>
                    </a:p>
                  </a:txBody>
                  <a:tcPr/>
                </a:tc>
                <a:extLst>
                  <a:ext uri="{0D108BD9-81ED-4DB2-BD59-A6C34878D82A}">
                    <a16:rowId xmlns:a16="http://schemas.microsoft.com/office/drawing/2014/main" val="2106850564"/>
                  </a:ext>
                </a:extLst>
              </a:tr>
              <a:tr h="531275">
                <a:tc>
                  <a:txBody>
                    <a:bodyPr/>
                    <a:lstStyle/>
                    <a:p>
                      <a:r>
                        <a:rPr lang="nl-BE" sz="1100"/>
                        <a:t>1</a:t>
                      </a:r>
                    </a:p>
                  </a:txBody>
                  <a:tcPr/>
                </a:tc>
                <a:tc>
                  <a:txBody>
                    <a:bodyPr/>
                    <a:lstStyle/>
                    <a:p>
                      <a:pPr algn="l"/>
                      <a:r>
                        <a:rPr kumimoji="0" lang="nl-BE" sz="1100" b="0" u="none" dirty="0">
                          <a:solidFill>
                            <a:schemeClr val="dk1"/>
                          </a:solidFill>
                          <a:effectLst/>
                          <a:latin typeface="+mn-lt"/>
                          <a:ea typeface="+mn-ea"/>
                          <a:cs typeface="+mn-cs"/>
                        </a:rPr>
                        <a:t>Informatie die dient te worden opgenomen in de jaarrekening</a:t>
                      </a:r>
                    </a:p>
                  </a:txBody>
                  <a:tcPr/>
                </a:tc>
                <a:tc>
                  <a:txBody>
                    <a:bodyPr/>
                    <a:lstStyle/>
                    <a:p>
                      <a:pPr lvl="0"/>
                      <a:r>
                        <a:rPr kumimoji="0" lang="nl-BE" sz="1100" u="none" dirty="0">
                          <a:solidFill>
                            <a:schemeClr val="dk1"/>
                          </a:solidFill>
                          <a:effectLst/>
                          <a:latin typeface="+mn-lt"/>
                          <a:ea typeface="+mn-ea"/>
                          <a:cs typeface="+mn-cs"/>
                        </a:rPr>
                        <a:t>Specifieke vermeldingen die opgenomen moeten worden in de jaarrekening, zoals:</a:t>
                      </a:r>
                    </a:p>
                    <a:p>
                      <a:pPr lvl="1"/>
                      <a:r>
                        <a:rPr kumimoji="0" lang="nl-BE" sz="1100" u="none" dirty="0">
                          <a:solidFill>
                            <a:schemeClr val="dk1"/>
                          </a:solidFill>
                          <a:effectLst/>
                          <a:latin typeface="+mn-lt"/>
                          <a:ea typeface="+mn-ea"/>
                          <a:cs typeface="+mn-cs"/>
                        </a:rPr>
                        <a:t>Specifieke waarderingsregels </a:t>
                      </a:r>
                    </a:p>
                    <a:p>
                      <a:pPr lvl="1"/>
                      <a:r>
                        <a:rPr kumimoji="0" lang="nl-BE" sz="1100" u="none" dirty="0">
                          <a:solidFill>
                            <a:schemeClr val="dk1"/>
                          </a:solidFill>
                          <a:effectLst/>
                          <a:latin typeface="+mn-lt"/>
                          <a:ea typeface="+mn-ea"/>
                          <a:cs typeface="+mn-cs"/>
                        </a:rPr>
                        <a:t>Bijkomende vermeldingen zoals die met betrekking tot continuïteit</a:t>
                      </a:r>
                    </a:p>
                    <a:p>
                      <a:pPr lvl="1"/>
                      <a:r>
                        <a:rPr kumimoji="0" lang="nl-BE" sz="1100" u="none" dirty="0">
                          <a:solidFill>
                            <a:schemeClr val="dk1"/>
                          </a:solidFill>
                          <a:effectLst/>
                          <a:latin typeface="+mn-lt"/>
                          <a:ea typeface="+mn-ea"/>
                          <a:cs typeface="+mn-cs"/>
                        </a:rPr>
                        <a:t>Bestaan van financiële instrumenten</a:t>
                      </a:r>
                    </a:p>
                    <a:p>
                      <a:pPr lvl="1"/>
                      <a:r>
                        <a:rPr kumimoji="0" lang="nl-BE" sz="1100" u="none" dirty="0">
                          <a:solidFill>
                            <a:schemeClr val="dk1"/>
                          </a:solidFill>
                          <a:effectLst/>
                          <a:latin typeface="+mn-lt"/>
                          <a:ea typeface="+mn-ea"/>
                          <a:cs typeface="+mn-cs"/>
                        </a:rPr>
                        <a:t>Verantwoording van de bestemde fondsen</a:t>
                      </a:r>
                    </a:p>
                    <a:p>
                      <a:pPr lvl="0"/>
                      <a:r>
                        <a:rPr kumimoji="0" lang="nl-BE" sz="1100" u="none" dirty="0">
                          <a:solidFill>
                            <a:schemeClr val="dk1"/>
                          </a:solidFill>
                          <a:effectLst/>
                          <a:latin typeface="+mn-lt"/>
                          <a:ea typeface="+mn-ea"/>
                          <a:cs typeface="+mn-cs"/>
                        </a:rPr>
                        <a:t>Genomen maatregelen om de verbonden partijen te identificeren en identificatie van de verbonden partijen</a:t>
                      </a:r>
                    </a:p>
                    <a:p>
                      <a:pPr lvl="0"/>
                      <a:r>
                        <a:rPr kumimoji="0" lang="nl-BE" sz="1100" u="none" dirty="0">
                          <a:solidFill>
                            <a:schemeClr val="dk1"/>
                          </a:solidFill>
                          <a:effectLst/>
                          <a:latin typeface="+mn-lt"/>
                          <a:ea typeface="+mn-ea"/>
                          <a:cs typeface="+mn-cs"/>
                        </a:rPr>
                        <a:t>Bestaan en samenstelling van een eventueel jaarverslag met financiële en niet-financiële informatie en onze opinie</a:t>
                      </a:r>
                    </a:p>
                    <a:p>
                      <a:pPr lvl="0"/>
                      <a:r>
                        <a:rPr kumimoji="0" lang="nl-BE" sz="1100" u="none" dirty="0">
                          <a:solidFill>
                            <a:schemeClr val="dk1"/>
                          </a:solidFill>
                          <a:effectLst/>
                          <a:latin typeface="+mn-lt"/>
                          <a:ea typeface="+mn-ea"/>
                          <a:cs typeface="+mn-cs"/>
                        </a:rPr>
                        <a:t>Bronnen van de informatie met betrekking tot de consoliderende vennootschap</a:t>
                      </a:r>
                    </a:p>
                    <a:p>
                      <a:r>
                        <a:rPr kumimoji="0" lang="nl-BE" sz="1100" u="none" dirty="0">
                          <a:solidFill>
                            <a:schemeClr val="dk1"/>
                          </a:solidFill>
                          <a:effectLst/>
                          <a:latin typeface="+mn-lt"/>
                          <a:ea typeface="+mn-ea"/>
                          <a:cs typeface="+mn-cs"/>
                        </a:rPr>
                        <a:t>Bestaan van niet in de balans opgenomen rechten en verplichtingen en ontvangen garanties</a:t>
                      </a:r>
                    </a:p>
                  </a:txBody>
                  <a:tcPr/>
                </a:tc>
                <a:tc>
                  <a:txBody>
                    <a:bodyPr/>
                    <a:lstStyle/>
                    <a:p>
                      <a:endParaRPr lang="fr-BE" sz="1100" dirty="0"/>
                    </a:p>
                  </a:txBody>
                  <a:tcPr/>
                </a:tc>
                <a:extLst>
                  <a:ext uri="{0D108BD9-81ED-4DB2-BD59-A6C34878D82A}">
                    <a16:rowId xmlns:a16="http://schemas.microsoft.com/office/drawing/2014/main" val="2156956885"/>
                  </a:ext>
                </a:extLst>
              </a:tr>
            </a:tbl>
          </a:graphicData>
        </a:graphic>
      </p:graphicFrame>
      <p:sp>
        <p:nvSpPr>
          <p:cNvPr id="6" name="Title 5">
            <a:extLst>
              <a:ext uri="{FF2B5EF4-FFF2-40B4-BE49-F238E27FC236}">
                <a16:creationId xmlns:a16="http://schemas.microsoft.com/office/drawing/2014/main" id="{C57CC7F5-2485-B330-0462-C739FA359EDD}"/>
              </a:ext>
            </a:extLst>
          </p:cNvPr>
          <p:cNvSpPr>
            <a:spLocks noGrp="1"/>
          </p:cNvSpPr>
          <p:nvPr>
            <p:ph type="title"/>
          </p:nvPr>
        </p:nvSpPr>
        <p:spPr>
          <a:xfrm>
            <a:off x="400973" y="128183"/>
            <a:ext cx="8450036" cy="993775"/>
          </a:xfrm>
        </p:spPr>
        <p:txBody>
          <a:bodyPr>
            <a:normAutofit/>
          </a:bodyPr>
          <a:lstStyle/>
          <a:p>
            <a:r>
              <a:rPr lang="nl-BE" sz="2400" dirty="0"/>
              <a:t>ISA 720 (herzien) – de verantwoordelijkheden van de auditor met betrekking tot andere informatie</a:t>
            </a:r>
          </a:p>
        </p:txBody>
      </p:sp>
    </p:spTree>
    <p:extLst>
      <p:ext uri="{BB962C8B-B14F-4D97-AF65-F5344CB8AC3E}">
        <p14:creationId xmlns:p14="http://schemas.microsoft.com/office/powerpoint/2010/main" val="186113969"/>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18</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3551442023"/>
              </p:ext>
            </p:extLst>
          </p:nvPr>
        </p:nvGraphicFramePr>
        <p:xfrm>
          <a:off x="149299" y="955963"/>
          <a:ext cx="8781642" cy="1195002"/>
        </p:xfrm>
        <a:graphic>
          <a:graphicData uri="http://schemas.openxmlformats.org/drawingml/2006/table">
            <a:tbl>
              <a:tblPr firstRow="1" bandRow="1">
                <a:tableStyleId>{5C22544A-7EE6-4342-B048-85BDC9FD1C3A}</a:tableStyleId>
              </a:tblPr>
              <a:tblGrid>
                <a:gridCol w="399341">
                  <a:extLst>
                    <a:ext uri="{9D8B030D-6E8A-4147-A177-3AD203B41FA5}">
                      <a16:colId xmlns:a16="http://schemas.microsoft.com/office/drawing/2014/main" val="4241261406"/>
                    </a:ext>
                  </a:extLst>
                </a:gridCol>
                <a:gridCol w="2559993">
                  <a:extLst>
                    <a:ext uri="{9D8B030D-6E8A-4147-A177-3AD203B41FA5}">
                      <a16:colId xmlns:a16="http://schemas.microsoft.com/office/drawing/2014/main" val="230574239"/>
                    </a:ext>
                  </a:extLst>
                </a:gridCol>
                <a:gridCol w="2911154">
                  <a:extLst>
                    <a:ext uri="{9D8B030D-6E8A-4147-A177-3AD203B41FA5}">
                      <a16:colId xmlns:a16="http://schemas.microsoft.com/office/drawing/2014/main" val="2747404352"/>
                    </a:ext>
                  </a:extLst>
                </a:gridCol>
                <a:gridCol w="2911154">
                  <a:extLst>
                    <a:ext uri="{9D8B030D-6E8A-4147-A177-3AD203B41FA5}">
                      <a16:colId xmlns:a16="http://schemas.microsoft.com/office/drawing/2014/main" val="2454112930"/>
                    </a:ext>
                  </a:extLst>
                </a:gridCol>
              </a:tblGrid>
              <a:tr h="433002">
                <a:tc>
                  <a:txBody>
                    <a:bodyPr/>
                    <a:lstStyle/>
                    <a:p>
                      <a:r>
                        <a:rPr lang="nl-BE" sz="1100"/>
                        <a:t>Nr.</a:t>
                      </a:r>
                    </a:p>
                  </a:txBody>
                  <a:tcPr/>
                </a:tc>
                <a:tc>
                  <a:txBody>
                    <a:bodyPr/>
                    <a:lstStyle/>
                    <a:p>
                      <a:r>
                        <a:rPr lang="nl-BE" sz="1100"/>
                        <a:t>Thema’s</a:t>
                      </a:r>
                    </a:p>
                  </a:txBody>
                  <a:tcPr/>
                </a:tc>
                <a:tc>
                  <a:txBody>
                    <a:bodyPr/>
                    <a:lstStyle/>
                    <a:p>
                      <a:r>
                        <a:rPr lang="nl-BE" sz="1100"/>
                        <a:t>Aandachtspunten</a:t>
                      </a:r>
                    </a:p>
                  </a:txBody>
                  <a:tcPr/>
                </a:tc>
                <a:tc>
                  <a:txBody>
                    <a:bodyPr/>
                    <a:lstStyle/>
                    <a:p>
                      <a:r>
                        <a:rPr lang="nl-BE" sz="1100"/>
                        <a:t>Conclusies</a:t>
                      </a:r>
                    </a:p>
                  </a:txBody>
                  <a:tcPr/>
                </a:tc>
                <a:extLst>
                  <a:ext uri="{0D108BD9-81ED-4DB2-BD59-A6C34878D82A}">
                    <a16:rowId xmlns:a16="http://schemas.microsoft.com/office/drawing/2014/main" val="2106850564"/>
                  </a:ext>
                </a:extLst>
              </a:tr>
              <a:tr h="531275">
                <a:tc>
                  <a:txBody>
                    <a:bodyPr/>
                    <a:lstStyle/>
                    <a:p>
                      <a:r>
                        <a:rPr lang="nl-BE" sz="1100"/>
                        <a:t>2</a:t>
                      </a:r>
                    </a:p>
                  </a:txBody>
                  <a:tcPr/>
                </a:tc>
                <a:tc>
                  <a:txBody>
                    <a:bodyPr/>
                    <a:lstStyle/>
                    <a:p>
                      <a:pPr algn="l"/>
                      <a:r>
                        <a:rPr kumimoji="0" lang="nl-BE" sz="1100" b="0" u="none">
                          <a:solidFill>
                            <a:schemeClr val="dk1"/>
                          </a:solidFill>
                          <a:effectLst/>
                          <a:latin typeface="+mn-lt"/>
                          <a:ea typeface="+mn-ea"/>
                          <a:cs typeface="+mn-cs"/>
                        </a:rPr>
                        <a:t>Informatie die gevoegd dient te worden bij de jaarrekening</a:t>
                      </a:r>
                    </a:p>
                  </a:txBody>
                  <a:tcPr/>
                </a:tc>
                <a:tc>
                  <a:txBody>
                    <a:bodyPr/>
                    <a:lstStyle/>
                    <a:p>
                      <a:r>
                        <a:rPr kumimoji="0" lang="nl-BE" sz="1100" b="0" u="none" dirty="0">
                          <a:solidFill>
                            <a:schemeClr val="dk1"/>
                          </a:solidFill>
                          <a:effectLst/>
                          <a:latin typeface="+mn-lt"/>
                          <a:ea typeface="+mn-ea"/>
                          <a:cs typeface="+mn-cs"/>
                        </a:rPr>
                        <a:t>Identificeren van de op te maken documenten:</a:t>
                      </a:r>
                    </a:p>
                    <a:p>
                      <a:r>
                        <a:rPr kumimoji="0" lang="nl-BE" sz="1100" b="0" u="none" dirty="0">
                          <a:solidFill>
                            <a:schemeClr val="dk1"/>
                          </a:solidFill>
                          <a:effectLst/>
                          <a:latin typeface="+mn-lt"/>
                          <a:ea typeface="+mn-ea"/>
                          <a:cs typeface="+mn-cs"/>
                        </a:rPr>
                        <a:t>Jaarverslag</a:t>
                      </a:r>
                    </a:p>
                    <a:p>
                      <a:pPr lvl="0"/>
                      <a:r>
                        <a:rPr kumimoji="0" lang="nl-BE" sz="1100" b="0" u="none" dirty="0">
                          <a:solidFill>
                            <a:schemeClr val="dk1"/>
                          </a:solidFill>
                          <a:effectLst/>
                          <a:latin typeface="+mn-lt"/>
                          <a:ea typeface="+mn-ea"/>
                          <a:cs typeface="+mn-cs"/>
                        </a:rPr>
                        <a:t>Sociale balans</a:t>
                      </a:r>
                    </a:p>
                    <a:p>
                      <a:r>
                        <a:rPr kumimoji="0" lang="nl-BE" sz="1100" b="0" u="none" dirty="0">
                          <a:solidFill>
                            <a:schemeClr val="dk1"/>
                          </a:solidFill>
                          <a:effectLst/>
                          <a:latin typeface="+mn-lt"/>
                          <a:ea typeface="+mn-ea"/>
                          <a:cs typeface="+mn-cs"/>
                        </a:rPr>
                        <a:t>Mogelijke andere verslagen</a:t>
                      </a:r>
                    </a:p>
                  </a:txBody>
                  <a:tcPr/>
                </a:tc>
                <a:tc>
                  <a:txBody>
                    <a:bodyPr/>
                    <a:lstStyle/>
                    <a:p>
                      <a:endParaRPr lang="fr-BE" sz="1100" b="0" u="none" dirty="0"/>
                    </a:p>
                  </a:txBody>
                  <a:tcPr/>
                </a:tc>
                <a:extLst>
                  <a:ext uri="{0D108BD9-81ED-4DB2-BD59-A6C34878D82A}">
                    <a16:rowId xmlns:a16="http://schemas.microsoft.com/office/drawing/2014/main" val="2156956885"/>
                  </a:ext>
                </a:extLst>
              </a:tr>
            </a:tbl>
          </a:graphicData>
        </a:graphic>
      </p:graphicFrame>
      <p:sp>
        <p:nvSpPr>
          <p:cNvPr id="7" name="Title 5">
            <a:extLst>
              <a:ext uri="{FF2B5EF4-FFF2-40B4-BE49-F238E27FC236}">
                <a16:creationId xmlns:a16="http://schemas.microsoft.com/office/drawing/2014/main" id="{E99B2763-6B5E-26EE-ED0D-8354B41C20A8}"/>
              </a:ext>
            </a:extLst>
          </p:cNvPr>
          <p:cNvSpPr>
            <a:spLocks noGrp="1"/>
          </p:cNvSpPr>
          <p:nvPr>
            <p:ph type="title"/>
          </p:nvPr>
        </p:nvSpPr>
        <p:spPr>
          <a:xfrm>
            <a:off x="167261" y="128588"/>
            <a:ext cx="8621139" cy="993775"/>
          </a:xfrm>
        </p:spPr>
        <p:txBody>
          <a:bodyPr>
            <a:normAutofit/>
          </a:bodyPr>
          <a:lstStyle/>
          <a:p>
            <a:r>
              <a:rPr lang="nl-BE" sz="2400" dirty="0"/>
              <a:t>ISA 720 (herzien) – de verantwoordelijkheden van de auditor met betrekking tot andere informatie</a:t>
            </a:r>
          </a:p>
        </p:txBody>
      </p:sp>
    </p:spTree>
    <p:extLst>
      <p:ext uri="{BB962C8B-B14F-4D97-AF65-F5344CB8AC3E}">
        <p14:creationId xmlns:p14="http://schemas.microsoft.com/office/powerpoint/2010/main" val="2626857197"/>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19</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1900669956"/>
              </p:ext>
            </p:extLst>
          </p:nvPr>
        </p:nvGraphicFramePr>
        <p:xfrm>
          <a:off x="244044" y="1055402"/>
          <a:ext cx="8655912" cy="3343878"/>
        </p:xfrm>
        <a:graphic>
          <a:graphicData uri="http://schemas.openxmlformats.org/drawingml/2006/table">
            <a:tbl>
              <a:tblPr firstRow="1" bandRow="1">
                <a:tableStyleId>{5C22544A-7EE6-4342-B048-85BDC9FD1C3A}</a:tableStyleId>
              </a:tblPr>
              <a:tblGrid>
                <a:gridCol w="474413">
                  <a:extLst>
                    <a:ext uri="{9D8B030D-6E8A-4147-A177-3AD203B41FA5}">
                      <a16:colId xmlns:a16="http://schemas.microsoft.com/office/drawing/2014/main" val="4241261406"/>
                    </a:ext>
                  </a:extLst>
                </a:gridCol>
                <a:gridCol w="8181499">
                  <a:extLst>
                    <a:ext uri="{9D8B030D-6E8A-4147-A177-3AD203B41FA5}">
                      <a16:colId xmlns:a16="http://schemas.microsoft.com/office/drawing/2014/main" val="230574239"/>
                    </a:ext>
                  </a:extLst>
                </a:gridCol>
              </a:tblGrid>
              <a:tr h="433002">
                <a:tc>
                  <a:txBody>
                    <a:bodyPr/>
                    <a:lstStyle/>
                    <a:p>
                      <a:r>
                        <a:rPr lang="nl-BE" sz="1100"/>
                        <a:t>Nr.</a:t>
                      </a:r>
                    </a:p>
                  </a:txBody>
                  <a:tcPr/>
                </a:tc>
                <a:tc>
                  <a:txBody>
                    <a:bodyPr/>
                    <a:lstStyle/>
                    <a:p>
                      <a:r>
                        <a:rPr lang="nl-BE" sz="1100"/>
                        <a:t>Thema’s</a:t>
                      </a:r>
                    </a:p>
                  </a:txBody>
                  <a:tcPr/>
                </a:tc>
                <a:extLst>
                  <a:ext uri="{0D108BD9-81ED-4DB2-BD59-A6C34878D82A}">
                    <a16:rowId xmlns:a16="http://schemas.microsoft.com/office/drawing/2014/main" val="2106850564"/>
                  </a:ext>
                </a:extLst>
              </a:tr>
              <a:tr h="289596">
                <a:tc>
                  <a:txBody>
                    <a:bodyPr/>
                    <a:lstStyle/>
                    <a:p>
                      <a:r>
                        <a:rPr lang="nl-BE" sz="1100"/>
                        <a:t>1</a:t>
                      </a:r>
                    </a:p>
                  </a:txBody>
                  <a:tcPr/>
                </a:tc>
                <a:tc>
                  <a:txBody>
                    <a:bodyPr/>
                    <a:lstStyle/>
                    <a:p>
                      <a:r>
                        <a:rPr lang="nl-BE" sz="1100" b="0" u="none" dirty="0"/>
                        <a:t>Identificatie van de met </a:t>
                      </a:r>
                      <a:r>
                        <a:rPr lang="nl-BE" sz="1100" b="0" u="none" dirty="0" err="1"/>
                        <a:t>governance</a:t>
                      </a:r>
                      <a:r>
                        <a:rPr lang="nl-BE" sz="1100" b="0" u="none" dirty="0"/>
                        <a:t> belaste personen en bepaling van de wijze van communicatie</a:t>
                      </a:r>
                    </a:p>
                  </a:txBody>
                  <a:tcPr/>
                </a:tc>
                <a:extLst>
                  <a:ext uri="{0D108BD9-81ED-4DB2-BD59-A6C34878D82A}">
                    <a16:rowId xmlns:a16="http://schemas.microsoft.com/office/drawing/2014/main" val="2815696696"/>
                  </a:ext>
                </a:extLst>
              </a:tr>
              <a:tr h="531275">
                <a:tc>
                  <a:txBody>
                    <a:bodyPr/>
                    <a:lstStyle/>
                    <a:p>
                      <a:r>
                        <a:rPr lang="nl-BE" sz="1100"/>
                        <a:t>2</a:t>
                      </a:r>
                    </a:p>
                  </a:txBody>
                  <a:tcPr/>
                </a:tc>
                <a:tc>
                  <a:txBody>
                    <a:bodyPr/>
                    <a:lstStyle/>
                    <a:p>
                      <a:r>
                        <a:rPr lang="nl-BE" sz="1100" b="0" i="0" u="none" strike="noStrike" baseline="0">
                          <a:solidFill>
                            <a:schemeClr val="dk1"/>
                          </a:solidFill>
                          <a:latin typeface="+mn-lt"/>
                          <a:ea typeface="+mn-ea"/>
                          <a:cs typeface="+mn-cs"/>
                        </a:rPr>
                        <a:t>De auditor dient zijn verantwoordelijkheden met betrekking tot de controle van financiële overzichten aan de met governance belaste personen mee te delen, met inbegrip van het feit dat: </a:t>
                      </a:r>
                    </a:p>
                    <a:p>
                      <a:r>
                        <a:rPr lang="nl-BE" sz="1100" b="0" i="0" u="none" strike="noStrike" baseline="0">
                          <a:solidFill>
                            <a:schemeClr val="dk1"/>
                          </a:solidFill>
                          <a:latin typeface="+mn-lt"/>
                          <a:ea typeface="+mn-ea"/>
                          <a:cs typeface="+mn-cs"/>
                        </a:rPr>
                        <a:t>(a)  hij verantwoordelijk is voor het vormen en het tot uitdrukking brengen van een oordeel over de financiële overzichten die onder het toezicht van de met governance belaste personen door het management zijn opgesteld; en </a:t>
                      </a:r>
                    </a:p>
                    <a:p>
                      <a:r>
                        <a:rPr lang="nl-BE" sz="1100" b="0" i="0" u="none" strike="noStrike" baseline="0">
                          <a:solidFill>
                            <a:schemeClr val="dk1"/>
                          </a:solidFill>
                          <a:latin typeface="+mn-lt"/>
                          <a:ea typeface="+mn-ea"/>
                          <a:cs typeface="+mn-cs"/>
                        </a:rPr>
                        <a:t>(b) de controle van de financiële overzichten het management of de met governance belaste personen niet ontslaat van hun verantwoordelijkheden </a:t>
                      </a:r>
                    </a:p>
                  </a:txBody>
                  <a:tcPr/>
                </a:tc>
                <a:extLst>
                  <a:ext uri="{0D108BD9-81ED-4DB2-BD59-A6C34878D82A}">
                    <a16:rowId xmlns:a16="http://schemas.microsoft.com/office/drawing/2014/main" val="2156956885"/>
                  </a:ext>
                </a:extLst>
              </a:tr>
              <a:tr h="376734">
                <a:tc>
                  <a:txBody>
                    <a:bodyPr/>
                    <a:lstStyle/>
                    <a:p>
                      <a:r>
                        <a:rPr lang="nl-BE" sz="1100"/>
                        <a:t>3</a:t>
                      </a:r>
                    </a:p>
                  </a:txBody>
                  <a:tcPr/>
                </a:tc>
                <a:tc>
                  <a:txBody>
                    <a:bodyPr/>
                    <a:lstStyle/>
                    <a:p>
                      <a:r>
                        <a:rPr lang="nl-BE" sz="1100" b="0" i="0" u="none" strike="noStrike" baseline="0">
                          <a:solidFill>
                            <a:schemeClr val="dk1"/>
                          </a:solidFill>
                          <a:latin typeface="+mn-lt"/>
                          <a:ea typeface="+mn-ea"/>
                          <a:cs typeface="+mn-cs"/>
                        </a:rPr>
                        <a:t>De auditor dient een overzicht van de geplande reikwijdte en de timing van de controle aan de met governance belaste personen mee te delen, welke de communicatie bevat over de significante risico’s die door de auditor zijn geïdentificeerd </a:t>
                      </a:r>
                    </a:p>
                  </a:txBody>
                  <a:tcPr/>
                </a:tc>
                <a:extLst>
                  <a:ext uri="{0D108BD9-81ED-4DB2-BD59-A6C34878D82A}">
                    <a16:rowId xmlns:a16="http://schemas.microsoft.com/office/drawing/2014/main" val="1380866125"/>
                  </a:ext>
                </a:extLst>
              </a:tr>
              <a:tr h="531275">
                <a:tc>
                  <a:txBody>
                    <a:bodyPr/>
                    <a:lstStyle/>
                    <a:p>
                      <a:r>
                        <a:rPr lang="nl-BE" sz="1100"/>
                        <a:t>4</a:t>
                      </a:r>
                    </a:p>
                  </a:txBody>
                  <a:tcPr/>
                </a:tc>
                <a:tc>
                  <a:txBody>
                    <a:bodyPr/>
                    <a:lstStyle/>
                    <a:p>
                      <a:r>
                        <a:rPr lang="nl-BE" sz="1100" b="0" i="0" u="none" strike="noStrike" baseline="0" dirty="0">
                          <a:solidFill>
                            <a:schemeClr val="dk1"/>
                          </a:solidFill>
                          <a:latin typeface="+mn-lt"/>
                          <a:ea typeface="+mn-ea"/>
                          <a:cs typeface="+mn-cs"/>
                        </a:rPr>
                        <a:t>De auditor dient aan de met </a:t>
                      </a:r>
                      <a:r>
                        <a:rPr lang="nl-BE" sz="1100" b="0" i="0" u="none" strike="noStrike" baseline="0" dirty="0" err="1">
                          <a:solidFill>
                            <a:schemeClr val="dk1"/>
                          </a:solidFill>
                          <a:latin typeface="+mn-lt"/>
                          <a:ea typeface="+mn-ea"/>
                          <a:cs typeface="+mn-cs"/>
                        </a:rPr>
                        <a:t>governance</a:t>
                      </a:r>
                      <a:r>
                        <a:rPr lang="nl-BE" sz="1100" b="0" i="0" u="none" strike="noStrike" baseline="0" dirty="0">
                          <a:solidFill>
                            <a:schemeClr val="dk1"/>
                          </a:solidFill>
                          <a:latin typeface="+mn-lt"/>
                          <a:ea typeface="+mn-ea"/>
                          <a:cs typeface="+mn-cs"/>
                        </a:rPr>
                        <a:t> belaste personen zijn zienswijze over significante kwalitatieve aspecten met betrekking tot de praktijken inzake administratieve verwerking van de entiteit, met inbegrip van de grondslagen voor financiële verslaggeving, de schattingen en de in de financiële overzichten opgenomen toelichtingen mee te delen. Indien van toepassing, moet de auditor de redenen uitleggen aan de met </a:t>
                      </a:r>
                      <a:r>
                        <a:rPr lang="nl-BE" sz="1100" b="0" i="0" u="none" strike="noStrike" baseline="0" dirty="0" err="1">
                          <a:solidFill>
                            <a:schemeClr val="dk1"/>
                          </a:solidFill>
                          <a:latin typeface="+mn-lt"/>
                          <a:ea typeface="+mn-ea"/>
                          <a:cs typeface="+mn-cs"/>
                        </a:rPr>
                        <a:t>governance</a:t>
                      </a:r>
                      <a:r>
                        <a:rPr lang="nl-BE" sz="1100" b="0" i="0" u="none" strike="noStrike" baseline="0" dirty="0">
                          <a:solidFill>
                            <a:schemeClr val="dk1"/>
                          </a:solidFill>
                          <a:latin typeface="+mn-lt"/>
                          <a:ea typeface="+mn-ea"/>
                          <a:cs typeface="+mn-cs"/>
                        </a:rPr>
                        <a:t> belaste personen waarom hij een significante praktijk inzake administratieve verwerking, die aanvaardbaar is overeenkomstig het van toepassing zijnde stelsel inzake financiële verslaggeving, niet beschouwt als de meest passende in de specifieke omstandigheden van de entiteit </a:t>
                      </a:r>
                    </a:p>
                  </a:txBody>
                  <a:tcPr/>
                </a:tc>
                <a:extLst>
                  <a:ext uri="{0D108BD9-81ED-4DB2-BD59-A6C34878D82A}">
                    <a16:rowId xmlns:a16="http://schemas.microsoft.com/office/drawing/2014/main" val="3815557721"/>
                  </a:ext>
                </a:extLst>
              </a:tr>
            </a:tbl>
          </a:graphicData>
        </a:graphic>
      </p:graphicFrame>
      <p:sp>
        <p:nvSpPr>
          <p:cNvPr id="7" name="Title 5">
            <a:extLst>
              <a:ext uri="{FF2B5EF4-FFF2-40B4-BE49-F238E27FC236}">
                <a16:creationId xmlns:a16="http://schemas.microsoft.com/office/drawing/2014/main" id="{E99B2763-6B5E-26EE-ED0D-8354B41C20A8}"/>
              </a:ext>
            </a:extLst>
          </p:cNvPr>
          <p:cNvSpPr>
            <a:spLocks noGrp="1"/>
          </p:cNvSpPr>
          <p:nvPr>
            <p:ph type="title"/>
          </p:nvPr>
        </p:nvSpPr>
        <p:spPr>
          <a:xfrm>
            <a:off x="167261" y="128588"/>
            <a:ext cx="8621139" cy="993775"/>
          </a:xfrm>
        </p:spPr>
        <p:txBody>
          <a:bodyPr>
            <a:normAutofit/>
          </a:bodyPr>
          <a:lstStyle/>
          <a:p>
            <a:r>
              <a:rPr lang="nl-BE" sz="2400" dirty="0"/>
              <a:t>ISA 260 – communicatie </a:t>
            </a:r>
            <a:r>
              <a:rPr lang="nl-BE" sz="2400" b="1" dirty="0">
                <a:solidFill>
                  <a:schemeClr val="tx1"/>
                </a:solidFill>
              </a:rPr>
              <a:t>met de met </a:t>
            </a:r>
            <a:r>
              <a:rPr lang="nl-BE" sz="2400" b="1" dirty="0" err="1">
                <a:solidFill>
                  <a:schemeClr val="tx1"/>
                </a:solidFill>
              </a:rPr>
              <a:t>governance</a:t>
            </a:r>
            <a:r>
              <a:rPr lang="nl-BE" sz="2400" b="1" dirty="0">
                <a:solidFill>
                  <a:schemeClr val="tx1"/>
                </a:solidFill>
              </a:rPr>
              <a:t> belaste personen</a:t>
            </a:r>
            <a:endParaRPr lang="nl-BE" sz="2400" dirty="0"/>
          </a:p>
        </p:txBody>
      </p:sp>
    </p:spTree>
    <p:extLst>
      <p:ext uri="{BB962C8B-B14F-4D97-AF65-F5344CB8AC3E}">
        <p14:creationId xmlns:p14="http://schemas.microsoft.com/office/powerpoint/2010/main" val="1546702625"/>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2</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3570189617"/>
              </p:ext>
            </p:extLst>
          </p:nvPr>
        </p:nvGraphicFramePr>
        <p:xfrm>
          <a:off x="156556" y="865932"/>
          <a:ext cx="8781642" cy="4173635"/>
        </p:xfrm>
        <a:graphic>
          <a:graphicData uri="http://schemas.openxmlformats.org/drawingml/2006/table">
            <a:tbl>
              <a:tblPr firstRow="1" bandRow="1">
                <a:tableStyleId>{5C22544A-7EE6-4342-B048-85BDC9FD1C3A}</a:tableStyleId>
              </a:tblPr>
              <a:tblGrid>
                <a:gridCol w="399341">
                  <a:extLst>
                    <a:ext uri="{9D8B030D-6E8A-4147-A177-3AD203B41FA5}">
                      <a16:colId xmlns:a16="http://schemas.microsoft.com/office/drawing/2014/main" val="4241261406"/>
                    </a:ext>
                  </a:extLst>
                </a:gridCol>
                <a:gridCol w="2689721">
                  <a:extLst>
                    <a:ext uri="{9D8B030D-6E8A-4147-A177-3AD203B41FA5}">
                      <a16:colId xmlns:a16="http://schemas.microsoft.com/office/drawing/2014/main" val="230574239"/>
                    </a:ext>
                  </a:extLst>
                </a:gridCol>
                <a:gridCol w="2798466">
                  <a:extLst>
                    <a:ext uri="{9D8B030D-6E8A-4147-A177-3AD203B41FA5}">
                      <a16:colId xmlns:a16="http://schemas.microsoft.com/office/drawing/2014/main" val="2747404352"/>
                    </a:ext>
                  </a:extLst>
                </a:gridCol>
                <a:gridCol w="2894114">
                  <a:extLst>
                    <a:ext uri="{9D8B030D-6E8A-4147-A177-3AD203B41FA5}">
                      <a16:colId xmlns:a16="http://schemas.microsoft.com/office/drawing/2014/main" val="2454112930"/>
                    </a:ext>
                  </a:extLst>
                </a:gridCol>
              </a:tblGrid>
              <a:tr h="433002">
                <a:tc>
                  <a:txBody>
                    <a:bodyPr/>
                    <a:lstStyle/>
                    <a:p>
                      <a:r>
                        <a:rPr lang="nl-BE" sz="1100"/>
                        <a:t>Nr. </a:t>
                      </a:r>
                    </a:p>
                  </a:txBody>
                  <a:tcPr/>
                </a:tc>
                <a:tc>
                  <a:txBody>
                    <a:bodyPr/>
                    <a:lstStyle/>
                    <a:p>
                      <a:r>
                        <a:rPr lang="nl-BE" sz="1100"/>
                        <a:t>Thema’s</a:t>
                      </a:r>
                    </a:p>
                  </a:txBody>
                  <a:tcPr/>
                </a:tc>
                <a:tc>
                  <a:txBody>
                    <a:bodyPr/>
                    <a:lstStyle/>
                    <a:p>
                      <a:r>
                        <a:rPr lang="nl-BE" sz="1100" dirty="0"/>
                        <a:t>Discussie &amp; documentatie</a:t>
                      </a:r>
                    </a:p>
                    <a:p>
                      <a:r>
                        <a:rPr lang="nl-BE" sz="1100" b="0" dirty="0"/>
                        <a:t>Identificatie van de risico’s door de vennootschap</a:t>
                      </a:r>
                    </a:p>
                    <a:p>
                      <a:r>
                        <a:rPr lang="nl-BE" sz="1100" b="0" dirty="0"/>
                        <a:t>Mogelijke impact op de financiële overzichten</a:t>
                      </a:r>
                    </a:p>
                  </a:txBody>
                  <a:tcPr/>
                </a:tc>
                <a:tc>
                  <a:txBody>
                    <a:bodyPr/>
                    <a:lstStyle/>
                    <a:p>
                      <a:r>
                        <a:rPr lang="nl-BE" sz="1100"/>
                        <a:t>Conclusies</a:t>
                      </a:r>
                    </a:p>
                  </a:txBody>
                  <a:tcPr/>
                </a:tc>
                <a:extLst>
                  <a:ext uri="{0D108BD9-81ED-4DB2-BD59-A6C34878D82A}">
                    <a16:rowId xmlns:a16="http://schemas.microsoft.com/office/drawing/2014/main" val="2106850564"/>
                  </a:ext>
                </a:extLst>
              </a:tr>
              <a:tr h="531275">
                <a:tc>
                  <a:txBody>
                    <a:bodyPr/>
                    <a:lstStyle/>
                    <a:p>
                      <a:r>
                        <a:rPr lang="nl-BE" sz="1100"/>
                        <a:t>1</a:t>
                      </a:r>
                    </a:p>
                  </a:txBody>
                  <a:tcPr/>
                </a:tc>
                <a:tc>
                  <a:txBody>
                    <a:bodyPr/>
                    <a:lstStyle/>
                    <a:p>
                      <a:pPr marL="0" lvl="0" indent="0">
                        <a:buFont typeface="Arial" panose="020B0604020202020204" pitchFamily="34" charset="0"/>
                        <a:buNone/>
                      </a:pPr>
                      <a:r>
                        <a:rPr lang="nl-BE" sz="1100">
                          <a:solidFill>
                            <a:schemeClr val="dk1"/>
                          </a:solidFill>
                          <a:effectLst/>
                          <a:latin typeface="+mn-lt"/>
                          <a:ea typeface="+mn-ea"/>
                          <a:cs typeface="+mn-cs"/>
                        </a:rPr>
                        <a:t>Evolutie van de activiteiten en eventuele veranderingen (nieuwe producten of diensten, investeringen, financieringen, enz.)</a:t>
                      </a: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2156956885"/>
                  </a:ext>
                </a:extLst>
              </a:tr>
              <a:tr h="439835">
                <a:tc>
                  <a:txBody>
                    <a:bodyPr/>
                    <a:lstStyle/>
                    <a:p>
                      <a:r>
                        <a:rPr lang="nl-BE" sz="1100"/>
                        <a:t>2</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l-BE" sz="1100">
                          <a:solidFill>
                            <a:schemeClr val="dk1"/>
                          </a:solidFill>
                          <a:effectLst/>
                          <a:latin typeface="+mn-lt"/>
                          <a:ea typeface="+mn-ea"/>
                          <a:cs typeface="+mn-cs"/>
                        </a:rPr>
                        <a:t>Evolutie van de strategieën en eventuele veranderingen </a:t>
                      </a: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874865971"/>
                  </a:ext>
                </a:extLst>
              </a:tr>
              <a:tr h="420914">
                <a:tc>
                  <a:txBody>
                    <a:bodyPr/>
                    <a:lstStyle/>
                    <a:p>
                      <a:r>
                        <a:rPr lang="nl-BE" sz="1100"/>
                        <a:t>3</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BE" sz="1100">
                          <a:solidFill>
                            <a:schemeClr val="dk1"/>
                          </a:solidFill>
                          <a:effectLst/>
                          <a:latin typeface="+mn-lt"/>
                          <a:ea typeface="+mn-ea"/>
                          <a:cs typeface="+mn-cs"/>
                        </a:rPr>
                        <a:t>Evolutie van de markt en van de concurrentie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BE" sz="1100">
                          <a:solidFill>
                            <a:schemeClr val="dk1"/>
                          </a:solidFill>
                          <a:effectLst/>
                          <a:latin typeface="+mn-lt"/>
                          <a:ea typeface="+mn-ea"/>
                          <a:cs typeface="+mn-cs"/>
                        </a:rPr>
                        <a:t>(marktaandeel, nieuwe economische actoren, enz.)</a:t>
                      </a: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1871328945"/>
                  </a:ext>
                </a:extLst>
              </a:tr>
              <a:tr h="420914">
                <a:tc>
                  <a:txBody>
                    <a:bodyPr/>
                    <a:lstStyle/>
                    <a:p>
                      <a:r>
                        <a:rPr lang="nl-BE" sz="1100"/>
                        <a:t>4</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BE" sz="1100">
                          <a:solidFill>
                            <a:schemeClr val="dk1"/>
                          </a:solidFill>
                          <a:effectLst/>
                          <a:latin typeface="+mn-lt"/>
                          <a:ea typeface="+mn-ea"/>
                          <a:cs typeface="+mn-cs"/>
                        </a:rPr>
                        <a:t>Verandering in de organisationele omgeving (personeel)</a:t>
                      </a: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3467021680"/>
                  </a:ext>
                </a:extLst>
              </a:tr>
              <a:tr h="420914">
                <a:tc>
                  <a:txBody>
                    <a:bodyPr/>
                    <a:lstStyle/>
                    <a:p>
                      <a:r>
                        <a:rPr lang="nl-BE" sz="1100"/>
                        <a:t>5 </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BE" sz="1100">
                          <a:solidFill>
                            <a:schemeClr val="dk1"/>
                          </a:solidFill>
                          <a:effectLst/>
                          <a:latin typeface="+mn-lt"/>
                          <a:ea typeface="+mn-ea"/>
                          <a:cs typeface="+mn-cs"/>
                        </a:rPr>
                        <a:t>Verandering in de omgeving van de systemen (onder andere boekhoudsysteem)</a:t>
                      </a: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712250012"/>
                  </a:ext>
                </a:extLst>
              </a:tr>
              <a:tr h="420914">
                <a:tc>
                  <a:txBody>
                    <a:bodyPr/>
                    <a:lstStyle/>
                    <a:p>
                      <a:r>
                        <a:rPr lang="nl-BE" sz="1100"/>
                        <a:t>6</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BE" sz="1100" dirty="0">
                          <a:solidFill>
                            <a:schemeClr val="dk1"/>
                          </a:solidFill>
                          <a:effectLst/>
                          <a:latin typeface="+mn-lt"/>
                          <a:ea typeface="+mn-ea"/>
                          <a:cs typeface="+mn-cs"/>
                        </a:rPr>
                        <a:t>Verandering in de procedures (onder andere interne controleprocedures en essentiële interne beheersingsmaatregelen)</a:t>
                      </a: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4171024213"/>
                  </a:ext>
                </a:extLst>
              </a:tr>
            </a:tbl>
          </a:graphicData>
        </a:graphic>
      </p:graphicFrame>
      <p:sp>
        <p:nvSpPr>
          <p:cNvPr id="6" name="Title 5">
            <a:extLst>
              <a:ext uri="{FF2B5EF4-FFF2-40B4-BE49-F238E27FC236}">
                <a16:creationId xmlns:a16="http://schemas.microsoft.com/office/drawing/2014/main" id="{184CB05D-23E1-D591-6A5E-4921BB28A8FC}"/>
              </a:ext>
            </a:extLst>
          </p:cNvPr>
          <p:cNvSpPr>
            <a:spLocks noGrp="1"/>
          </p:cNvSpPr>
          <p:nvPr>
            <p:ph type="title"/>
          </p:nvPr>
        </p:nvSpPr>
        <p:spPr/>
        <p:txBody>
          <a:bodyPr>
            <a:normAutofit/>
          </a:bodyPr>
          <a:lstStyle/>
          <a:p>
            <a:r>
              <a:rPr lang="nl-BE" sz="2400"/>
              <a:t>Markante feiten van het boekjaar </a:t>
            </a:r>
          </a:p>
        </p:txBody>
      </p:sp>
    </p:spTree>
    <p:extLst>
      <p:ext uri="{BB962C8B-B14F-4D97-AF65-F5344CB8AC3E}">
        <p14:creationId xmlns:p14="http://schemas.microsoft.com/office/powerpoint/2010/main" val="1294608243"/>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078FAA-058F-79BB-F0BA-F85C7A96FB3F}"/>
              </a:ext>
            </a:extLst>
          </p:cNvPr>
          <p:cNvSpPr>
            <a:spLocks noGrp="1"/>
          </p:cNvSpPr>
          <p:nvPr>
            <p:ph type="title"/>
          </p:nvPr>
        </p:nvSpPr>
        <p:spPr/>
        <p:txBody>
          <a:bodyPr>
            <a:normAutofit/>
          </a:bodyPr>
          <a:lstStyle/>
          <a:p>
            <a:r>
              <a:rPr lang="nl-BE" sz="2400" b="1" dirty="0"/>
              <a:t>Informatie te communiceren </a:t>
            </a:r>
            <a:r>
              <a:rPr lang="nl-BE" sz="2400" b="1" dirty="0">
                <a:solidFill>
                  <a:schemeClr val="tx1"/>
                </a:solidFill>
              </a:rPr>
              <a:t>met de met </a:t>
            </a:r>
            <a:r>
              <a:rPr lang="nl-BE" sz="2400" b="1" dirty="0" err="1">
                <a:solidFill>
                  <a:schemeClr val="tx1"/>
                </a:solidFill>
              </a:rPr>
              <a:t>governance</a:t>
            </a:r>
            <a:r>
              <a:rPr lang="nl-BE" sz="2400" b="1" dirty="0">
                <a:solidFill>
                  <a:schemeClr val="tx1"/>
                </a:solidFill>
              </a:rPr>
              <a:t> belaste personen</a:t>
            </a:r>
            <a:r>
              <a:rPr lang="nl-BE" sz="2400" b="1" baseline="30000" dirty="0"/>
              <a:t>(1)</a:t>
            </a:r>
          </a:p>
        </p:txBody>
      </p:sp>
      <p:sp>
        <p:nvSpPr>
          <p:cNvPr id="3" name="Espace réservé du numéro de diapositive 2">
            <a:extLst>
              <a:ext uri="{FF2B5EF4-FFF2-40B4-BE49-F238E27FC236}">
                <a16:creationId xmlns:a16="http://schemas.microsoft.com/office/drawing/2014/main" id="{B8878B6B-7B16-59E5-E29C-E7DB58A6B776}"/>
              </a:ext>
            </a:extLst>
          </p:cNvPr>
          <p:cNvSpPr>
            <a:spLocks noGrp="1"/>
          </p:cNvSpPr>
          <p:nvPr>
            <p:ph type="sldNum" sz="quarter" idx="12"/>
          </p:nvPr>
        </p:nvSpPr>
        <p:spPr/>
        <p:txBody>
          <a:bodyPr/>
          <a:lstStyle/>
          <a:p>
            <a:fld id="{BA5C1104-F897-4EEC-9A43-EF84856E00A4}" type="slidenum">
              <a:rPr lang="fr-BE" smtClean="0"/>
              <a:t>20</a:t>
            </a:fld>
            <a:endParaRPr lang="fr-BE"/>
          </a:p>
        </p:txBody>
      </p:sp>
      <p:sp>
        <p:nvSpPr>
          <p:cNvPr id="5" name="Espace réservé du contenu 3">
            <a:extLst>
              <a:ext uri="{FF2B5EF4-FFF2-40B4-BE49-F238E27FC236}">
                <a16:creationId xmlns:a16="http://schemas.microsoft.com/office/drawing/2014/main" id="{E4543D5D-9FA7-B2F6-064A-35C828DEF005}"/>
              </a:ext>
            </a:extLst>
          </p:cNvPr>
          <p:cNvSpPr txBox="1">
            <a:spLocks/>
          </p:cNvSpPr>
          <p:nvPr/>
        </p:nvSpPr>
        <p:spPr>
          <a:xfrm>
            <a:off x="572861" y="4063502"/>
            <a:ext cx="7886700" cy="44608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AutoNum type="arabicParenBoth"/>
            </a:pPr>
            <a:r>
              <a:rPr lang="nl-BE" sz="1100" i="1" dirty="0">
                <a:solidFill>
                  <a:srgbClr val="000000"/>
                </a:solidFill>
              </a:rPr>
              <a:t>A37. Het duidelijk meedelen van de verantwoordelijkheden van de auditor, de geplande reikwijdte en timing van de controle, alsmede van de verwachte algemene inhoud van de communicatie helpt een basis te leggen voor een effectieve wederzijdse communicatie. </a:t>
            </a:r>
          </a:p>
          <a:p>
            <a:pPr marL="0" indent="0" algn="just">
              <a:buNone/>
            </a:pPr>
            <a:r>
              <a:rPr lang="nl-BE" sz="1100" b="0" i="1" u="none" strike="noStrike" baseline="0" dirty="0">
                <a:solidFill>
                  <a:srgbClr val="000000"/>
                </a:solidFill>
              </a:rPr>
              <a:t>       A40. Bij controles van kleinere entiteiten kan de auditor op een minder gestructureerde wijze communiceren met de met </a:t>
            </a:r>
            <a:r>
              <a:rPr lang="nl-BE" sz="1100" b="0" i="1" u="none" strike="noStrike" baseline="0" dirty="0" err="1">
                <a:solidFill>
                  <a:srgbClr val="000000"/>
                </a:solidFill>
              </a:rPr>
              <a:t>governance</a:t>
            </a:r>
            <a:r>
              <a:rPr lang="nl-BE" sz="1100" b="0" i="1" u="none" strike="noStrike" baseline="0" dirty="0">
                <a:solidFill>
                  <a:srgbClr val="000000"/>
                </a:solidFill>
              </a:rPr>
              <a:t> belaste personen dan indien het beursgenoteerde of grotere entiteiten betreft. </a:t>
            </a:r>
          </a:p>
          <a:p>
            <a:pPr algn="just">
              <a:buAutoNum type="arabicParenBoth"/>
            </a:pPr>
            <a:endParaRPr lang="fr-BE" sz="1100" i="1" dirty="0">
              <a:solidFill>
                <a:srgbClr val="000000"/>
              </a:solidFill>
            </a:endParaRPr>
          </a:p>
          <a:p>
            <a:pPr marL="0" indent="0" algn="just">
              <a:buFont typeface="Arial" panose="020B0604020202020204" pitchFamily="34" charset="0"/>
              <a:buNone/>
            </a:pPr>
            <a:endParaRPr lang="fr-BE" sz="1100" dirty="0">
              <a:solidFill>
                <a:srgbClr val="000000"/>
              </a:solidFill>
            </a:endParaRPr>
          </a:p>
          <a:p>
            <a:pPr algn="just"/>
            <a:endParaRPr lang="fr-BE" sz="1100" dirty="0"/>
          </a:p>
        </p:txBody>
      </p:sp>
      <p:graphicFrame>
        <p:nvGraphicFramePr>
          <p:cNvPr id="6" name="Tableau 5">
            <a:extLst>
              <a:ext uri="{FF2B5EF4-FFF2-40B4-BE49-F238E27FC236}">
                <a16:creationId xmlns:a16="http://schemas.microsoft.com/office/drawing/2014/main" id="{D7561AC5-04AC-9318-A86D-C827DE92AEEB}"/>
              </a:ext>
            </a:extLst>
          </p:cNvPr>
          <p:cNvGraphicFramePr>
            <a:graphicFrameLocks noGrp="1"/>
          </p:cNvGraphicFramePr>
          <p:nvPr>
            <p:extLst>
              <p:ext uri="{D42A27DB-BD31-4B8C-83A1-F6EECF244321}">
                <p14:modId xmlns:p14="http://schemas.microsoft.com/office/powerpoint/2010/main" val="1797346202"/>
              </p:ext>
            </p:extLst>
          </p:nvPr>
        </p:nvGraphicFramePr>
        <p:xfrm>
          <a:off x="684439" y="1201557"/>
          <a:ext cx="7775122" cy="1112520"/>
        </p:xfrm>
        <a:graphic>
          <a:graphicData uri="http://schemas.openxmlformats.org/drawingml/2006/table">
            <a:tbl>
              <a:tblPr firstRow="1" bandRow="1">
                <a:tableStyleId>{5940675A-B579-460E-94D1-54222C63F5DA}</a:tableStyleId>
              </a:tblPr>
              <a:tblGrid>
                <a:gridCol w="3887561">
                  <a:extLst>
                    <a:ext uri="{9D8B030D-6E8A-4147-A177-3AD203B41FA5}">
                      <a16:colId xmlns:a16="http://schemas.microsoft.com/office/drawing/2014/main" val="3785442000"/>
                    </a:ext>
                  </a:extLst>
                </a:gridCol>
                <a:gridCol w="3887561">
                  <a:extLst>
                    <a:ext uri="{9D8B030D-6E8A-4147-A177-3AD203B41FA5}">
                      <a16:colId xmlns:a16="http://schemas.microsoft.com/office/drawing/2014/main" val="2539063634"/>
                    </a:ext>
                  </a:extLst>
                </a:gridCol>
              </a:tblGrid>
              <a:tr h="370840">
                <a:tc>
                  <a:txBody>
                    <a:bodyPr/>
                    <a:lstStyle/>
                    <a:p>
                      <a:r>
                        <a:rPr lang="nl-BE" sz="1100" dirty="0"/>
                        <a:t>Vorm van de communicatie</a:t>
                      </a:r>
                    </a:p>
                  </a:txBody>
                  <a:tcPr/>
                </a:tc>
                <a:tc>
                  <a:txBody>
                    <a:bodyPr/>
                    <a:lstStyle/>
                    <a:p>
                      <a:endParaRPr lang="fr-BE" sz="1100"/>
                    </a:p>
                  </a:txBody>
                  <a:tcPr/>
                </a:tc>
                <a:extLst>
                  <a:ext uri="{0D108BD9-81ED-4DB2-BD59-A6C34878D82A}">
                    <a16:rowId xmlns:a16="http://schemas.microsoft.com/office/drawing/2014/main" val="209552417"/>
                  </a:ext>
                </a:extLst>
              </a:tr>
              <a:tr h="370840">
                <a:tc>
                  <a:txBody>
                    <a:bodyPr/>
                    <a:lstStyle/>
                    <a:p>
                      <a:r>
                        <a:rPr lang="nl-BE" sz="1100"/>
                        <a:t>Communicatietiming</a:t>
                      </a:r>
                    </a:p>
                  </a:txBody>
                  <a:tcPr/>
                </a:tc>
                <a:tc>
                  <a:txBody>
                    <a:bodyPr/>
                    <a:lstStyle/>
                    <a:p>
                      <a:endParaRPr lang="fr-BE" sz="1100"/>
                    </a:p>
                  </a:txBody>
                  <a:tcPr/>
                </a:tc>
                <a:extLst>
                  <a:ext uri="{0D108BD9-81ED-4DB2-BD59-A6C34878D82A}">
                    <a16:rowId xmlns:a16="http://schemas.microsoft.com/office/drawing/2014/main" val="3537453513"/>
                  </a:ext>
                </a:extLst>
              </a:tr>
              <a:tr h="370840">
                <a:tc>
                  <a:txBody>
                    <a:bodyPr/>
                    <a:lstStyle/>
                    <a:p>
                      <a:r>
                        <a:rPr lang="nl-BE" sz="1100"/>
                        <a:t>Inhoud van de communicaties</a:t>
                      </a:r>
                    </a:p>
                  </a:txBody>
                  <a:tcPr/>
                </a:tc>
                <a:tc>
                  <a:txBody>
                    <a:bodyPr/>
                    <a:lstStyle/>
                    <a:p>
                      <a:endParaRPr lang="fr-BE" sz="1100" dirty="0"/>
                    </a:p>
                  </a:txBody>
                  <a:tcPr/>
                </a:tc>
                <a:extLst>
                  <a:ext uri="{0D108BD9-81ED-4DB2-BD59-A6C34878D82A}">
                    <a16:rowId xmlns:a16="http://schemas.microsoft.com/office/drawing/2014/main" val="3774646657"/>
                  </a:ext>
                </a:extLst>
              </a:tr>
            </a:tbl>
          </a:graphicData>
        </a:graphic>
      </p:graphicFrame>
    </p:spTree>
    <p:extLst>
      <p:ext uri="{BB962C8B-B14F-4D97-AF65-F5344CB8AC3E}">
        <p14:creationId xmlns:p14="http://schemas.microsoft.com/office/powerpoint/2010/main" val="1227426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3</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427657080"/>
              </p:ext>
            </p:extLst>
          </p:nvPr>
        </p:nvGraphicFramePr>
        <p:xfrm>
          <a:off x="156556" y="955963"/>
          <a:ext cx="8781642" cy="4177211"/>
        </p:xfrm>
        <a:graphic>
          <a:graphicData uri="http://schemas.openxmlformats.org/drawingml/2006/table">
            <a:tbl>
              <a:tblPr firstRow="1" bandRow="1">
                <a:tableStyleId>{5C22544A-7EE6-4342-B048-85BDC9FD1C3A}</a:tableStyleId>
              </a:tblPr>
              <a:tblGrid>
                <a:gridCol w="399341">
                  <a:extLst>
                    <a:ext uri="{9D8B030D-6E8A-4147-A177-3AD203B41FA5}">
                      <a16:colId xmlns:a16="http://schemas.microsoft.com/office/drawing/2014/main" val="4241261406"/>
                    </a:ext>
                  </a:extLst>
                </a:gridCol>
                <a:gridCol w="2559993">
                  <a:extLst>
                    <a:ext uri="{9D8B030D-6E8A-4147-A177-3AD203B41FA5}">
                      <a16:colId xmlns:a16="http://schemas.microsoft.com/office/drawing/2014/main" val="230574239"/>
                    </a:ext>
                  </a:extLst>
                </a:gridCol>
                <a:gridCol w="2911154">
                  <a:extLst>
                    <a:ext uri="{9D8B030D-6E8A-4147-A177-3AD203B41FA5}">
                      <a16:colId xmlns:a16="http://schemas.microsoft.com/office/drawing/2014/main" val="2747404352"/>
                    </a:ext>
                  </a:extLst>
                </a:gridCol>
                <a:gridCol w="2911154">
                  <a:extLst>
                    <a:ext uri="{9D8B030D-6E8A-4147-A177-3AD203B41FA5}">
                      <a16:colId xmlns:a16="http://schemas.microsoft.com/office/drawing/2014/main" val="2454112930"/>
                    </a:ext>
                  </a:extLst>
                </a:gridCol>
              </a:tblGrid>
              <a:tr h="433002">
                <a:tc>
                  <a:txBody>
                    <a:bodyPr/>
                    <a:lstStyle/>
                    <a:p>
                      <a:r>
                        <a:rPr lang="nl-BE" sz="1100"/>
                        <a:t>Nr. </a:t>
                      </a:r>
                    </a:p>
                  </a:txBody>
                  <a:tcPr/>
                </a:tc>
                <a:tc>
                  <a:txBody>
                    <a:bodyPr/>
                    <a:lstStyle/>
                    <a:p>
                      <a:r>
                        <a:rPr lang="nl-BE" sz="1100"/>
                        <a:t>Thema’s</a:t>
                      </a:r>
                    </a:p>
                  </a:txBody>
                  <a:tcPr/>
                </a:tc>
                <a:tc>
                  <a:txBody>
                    <a:bodyPr/>
                    <a:lstStyle/>
                    <a:p>
                      <a:r>
                        <a:rPr lang="nl-BE" sz="1100"/>
                        <a:t>Discussie &amp; documentatie</a:t>
                      </a:r>
                    </a:p>
                    <a:p>
                      <a:r>
                        <a:rPr lang="nl-BE" sz="1100" b="0"/>
                        <a:t>Identificatie van de risico’s door de het management</a:t>
                      </a:r>
                    </a:p>
                    <a:p>
                      <a:r>
                        <a:rPr lang="nl-BE" sz="1100" b="0"/>
                        <a:t>Potentiële impact op de financiële overzichten</a:t>
                      </a:r>
                    </a:p>
                  </a:txBody>
                  <a:tcPr/>
                </a:tc>
                <a:tc>
                  <a:txBody>
                    <a:bodyPr/>
                    <a:lstStyle/>
                    <a:p>
                      <a:r>
                        <a:rPr lang="nl-BE" sz="1100"/>
                        <a:t>Conclusies</a:t>
                      </a:r>
                    </a:p>
                  </a:txBody>
                  <a:tcPr/>
                </a:tc>
                <a:extLst>
                  <a:ext uri="{0D108BD9-81ED-4DB2-BD59-A6C34878D82A}">
                    <a16:rowId xmlns:a16="http://schemas.microsoft.com/office/drawing/2014/main" val="2106850564"/>
                  </a:ext>
                </a:extLst>
              </a:tr>
              <a:tr h="531275">
                <a:tc>
                  <a:txBody>
                    <a:bodyPr/>
                    <a:lstStyle/>
                    <a:p>
                      <a:r>
                        <a:rPr lang="nl-BE" sz="1100"/>
                        <a:t>7</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BE" sz="1100">
                          <a:solidFill>
                            <a:schemeClr val="dk1"/>
                          </a:solidFill>
                          <a:effectLst/>
                          <a:latin typeface="+mn-lt"/>
                          <a:ea typeface="+mn-ea"/>
                          <a:cs typeface="+mn-cs"/>
                        </a:rPr>
                        <a:t>Bestaan van eventuele geschillen / lopende procedures of uitkomst van eerdere procedures</a:t>
                      </a: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2156956885"/>
                  </a:ext>
                </a:extLst>
              </a:tr>
              <a:tr h="439835">
                <a:tc>
                  <a:txBody>
                    <a:bodyPr/>
                    <a:lstStyle/>
                    <a:p>
                      <a:r>
                        <a:rPr lang="nl-BE" sz="1100"/>
                        <a:t>8</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l-BE" sz="1100" strike="noStrike" dirty="0">
                          <a:solidFill>
                            <a:schemeClr val="dk1"/>
                          </a:solidFill>
                          <a:effectLst/>
                          <a:latin typeface="+mn-lt"/>
                          <a:ea typeface="+mn-ea"/>
                          <a:cs typeface="+mn-cs"/>
                        </a:rPr>
                        <a:t>Identificatie van ongebruikelijke verrichtingen in verhouding met de terugkerende activiteiten van de onderneming</a:t>
                      </a: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874865971"/>
                  </a:ext>
                </a:extLst>
              </a:tr>
              <a:tr h="420914">
                <a:tc>
                  <a:txBody>
                    <a:bodyPr/>
                    <a:lstStyle/>
                    <a:p>
                      <a:r>
                        <a:rPr lang="nl-BE" sz="1100"/>
                        <a:t>9</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BE" sz="1100" dirty="0">
                          <a:solidFill>
                            <a:schemeClr val="dk1"/>
                          </a:solidFill>
                          <a:effectLst/>
                          <a:latin typeface="+mn-lt"/>
                          <a:ea typeface="+mn-ea"/>
                          <a:cs typeface="+mn-cs"/>
                        </a:rPr>
                        <a:t>Identificatie van specifieke verrichtingen (ontslagen, verkoopovereenkomsten, erfenissen, enz.)</a:t>
                      </a: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1871328945"/>
                  </a:ext>
                </a:extLst>
              </a:tr>
              <a:tr h="275771">
                <a:tc>
                  <a:txBody>
                    <a:bodyPr/>
                    <a:lstStyle/>
                    <a:p>
                      <a:r>
                        <a:rPr lang="nl-BE" sz="1100"/>
                        <a:t>10</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BE" sz="1100">
                          <a:solidFill>
                            <a:schemeClr val="dk1"/>
                          </a:solidFill>
                          <a:effectLst/>
                          <a:latin typeface="+mn-lt"/>
                          <a:ea typeface="+mn-ea"/>
                          <a:cs typeface="+mn-cs"/>
                        </a:rPr>
                        <a:t>Boekhoudkundige schattingen</a:t>
                      </a: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1140564111"/>
                  </a:ext>
                </a:extLst>
              </a:tr>
              <a:tr h="275771">
                <a:tc>
                  <a:txBody>
                    <a:bodyPr/>
                    <a:lstStyle/>
                    <a:p>
                      <a:r>
                        <a:rPr lang="nl-BE" sz="1100"/>
                        <a:t>11</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BE" sz="1100">
                          <a:solidFill>
                            <a:schemeClr val="dk1"/>
                          </a:solidFill>
                          <a:effectLst/>
                          <a:latin typeface="+mn-lt"/>
                          <a:ea typeface="+mn-ea"/>
                          <a:cs typeface="+mn-cs"/>
                        </a:rPr>
                        <a:t>Opvolging van eventuële aanbevelingen van het voorgaande boekjaar</a:t>
                      </a: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3299336397"/>
                  </a:ext>
                </a:extLst>
              </a:tr>
              <a:tr h="275771">
                <a:tc>
                  <a:txBody>
                    <a:bodyPr/>
                    <a:lstStyle/>
                    <a:p>
                      <a:r>
                        <a:rPr lang="nl-BE" sz="1100"/>
                        <a:t>12</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BE" sz="1100" dirty="0">
                          <a:solidFill>
                            <a:schemeClr val="dk1"/>
                          </a:solidFill>
                          <a:effectLst/>
                          <a:latin typeface="+mn-lt"/>
                          <a:ea typeface="+mn-ea"/>
                          <a:cs typeface="+mn-cs"/>
                        </a:rPr>
                        <a:t>Beslissingen genomen door de verschillende organen van de entiteit (aandeelhouders, leden, bestuursorgaan, diverse comités)</a:t>
                      </a: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2901405458"/>
                  </a:ext>
                </a:extLst>
              </a:tr>
            </a:tbl>
          </a:graphicData>
        </a:graphic>
      </p:graphicFrame>
      <p:sp>
        <p:nvSpPr>
          <p:cNvPr id="6" name="Title 5">
            <a:extLst>
              <a:ext uri="{FF2B5EF4-FFF2-40B4-BE49-F238E27FC236}">
                <a16:creationId xmlns:a16="http://schemas.microsoft.com/office/drawing/2014/main" id="{184CB05D-23E1-D591-6A5E-4921BB28A8FC}"/>
              </a:ext>
            </a:extLst>
          </p:cNvPr>
          <p:cNvSpPr>
            <a:spLocks noGrp="1"/>
          </p:cNvSpPr>
          <p:nvPr>
            <p:ph type="title"/>
          </p:nvPr>
        </p:nvSpPr>
        <p:spPr/>
        <p:txBody>
          <a:bodyPr>
            <a:normAutofit/>
          </a:bodyPr>
          <a:lstStyle/>
          <a:p>
            <a:r>
              <a:rPr lang="nl-BE" sz="2400"/>
              <a:t>Markante feiten van het boekjaar </a:t>
            </a:r>
          </a:p>
        </p:txBody>
      </p:sp>
    </p:spTree>
    <p:extLst>
      <p:ext uri="{BB962C8B-B14F-4D97-AF65-F5344CB8AC3E}">
        <p14:creationId xmlns:p14="http://schemas.microsoft.com/office/powerpoint/2010/main" val="3646010241"/>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4</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3661581709"/>
              </p:ext>
            </p:extLst>
          </p:nvPr>
        </p:nvGraphicFramePr>
        <p:xfrm>
          <a:off x="156556" y="955964"/>
          <a:ext cx="8781642" cy="1524000"/>
        </p:xfrm>
        <a:graphic>
          <a:graphicData uri="http://schemas.openxmlformats.org/drawingml/2006/table">
            <a:tbl>
              <a:tblPr firstRow="1" bandRow="1">
                <a:tableStyleId>{5C22544A-7EE6-4342-B048-85BDC9FD1C3A}</a:tableStyleId>
              </a:tblPr>
              <a:tblGrid>
                <a:gridCol w="399341">
                  <a:extLst>
                    <a:ext uri="{9D8B030D-6E8A-4147-A177-3AD203B41FA5}">
                      <a16:colId xmlns:a16="http://schemas.microsoft.com/office/drawing/2014/main" val="4241261406"/>
                    </a:ext>
                  </a:extLst>
                </a:gridCol>
                <a:gridCol w="2559993">
                  <a:extLst>
                    <a:ext uri="{9D8B030D-6E8A-4147-A177-3AD203B41FA5}">
                      <a16:colId xmlns:a16="http://schemas.microsoft.com/office/drawing/2014/main" val="230574239"/>
                    </a:ext>
                  </a:extLst>
                </a:gridCol>
                <a:gridCol w="2911154">
                  <a:extLst>
                    <a:ext uri="{9D8B030D-6E8A-4147-A177-3AD203B41FA5}">
                      <a16:colId xmlns:a16="http://schemas.microsoft.com/office/drawing/2014/main" val="2747404352"/>
                    </a:ext>
                  </a:extLst>
                </a:gridCol>
                <a:gridCol w="2911154">
                  <a:extLst>
                    <a:ext uri="{9D8B030D-6E8A-4147-A177-3AD203B41FA5}">
                      <a16:colId xmlns:a16="http://schemas.microsoft.com/office/drawing/2014/main" val="2454112930"/>
                    </a:ext>
                  </a:extLst>
                </a:gridCol>
              </a:tblGrid>
              <a:tr h="524736">
                <a:tc>
                  <a:txBody>
                    <a:bodyPr/>
                    <a:lstStyle/>
                    <a:p>
                      <a:r>
                        <a:rPr lang="nl-BE" sz="1100"/>
                        <a:t>Nr. </a:t>
                      </a:r>
                    </a:p>
                  </a:txBody>
                  <a:tcPr/>
                </a:tc>
                <a:tc>
                  <a:txBody>
                    <a:bodyPr/>
                    <a:lstStyle/>
                    <a:p>
                      <a:r>
                        <a:rPr lang="nl-BE" sz="1100"/>
                        <a:t>Thema’s</a:t>
                      </a:r>
                    </a:p>
                  </a:txBody>
                  <a:tcPr/>
                </a:tc>
                <a:tc>
                  <a:txBody>
                    <a:bodyPr/>
                    <a:lstStyle/>
                    <a:p>
                      <a:r>
                        <a:rPr lang="nl-BE" sz="1100" dirty="0"/>
                        <a:t>Discussie &amp; documentatie</a:t>
                      </a:r>
                    </a:p>
                    <a:p>
                      <a:r>
                        <a:rPr lang="nl-BE" sz="1100" b="0" dirty="0"/>
                        <a:t>Identificatie van de risico’s door de het management</a:t>
                      </a:r>
                    </a:p>
                    <a:p>
                      <a:r>
                        <a:rPr lang="nl-BE" sz="1100" b="0" dirty="0"/>
                        <a:t>Mogelijke impact op de financiële overzichten</a:t>
                      </a:r>
                    </a:p>
                  </a:txBody>
                  <a:tcPr/>
                </a:tc>
                <a:tc>
                  <a:txBody>
                    <a:bodyPr/>
                    <a:lstStyle/>
                    <a:p>
                      <a:r>
                        <a:rPr lang="nl-BE" sz="1100"/>
                        <a:t>Conclusies</a:t>
                      </a:r>
                    </a:p>
                  </a:txBody>
                  <a:tcPr/>
                </a:tc>
                <a:extLst>
                  <a:ext uri="{0D108BD9-81ED-4DB2-BD59-A6C34878D82A}">
                    <a16:rowId xmlns:a16="http://schemas.microsoft.com/office/drawing/2014/main" val="2106850564"/>
                  </a:ext>
                </a:extLst>
              </a:tr>
              <a:tr h="469040">
                <a:tc>
                  <a:txBody>
                    <a:bodyPr/>
                    <a:lstStyle/>
                    <a:p>
                      <a:r>
                        <a:rPr lang="nl-BE" sz="1100"/>
                        <a:t>13</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BE" sz="1100">
                          <a:solidFill>
                            <a:schemeClr val="dk1"/>
                          </a:solidFill>
                          <a:effectLst/>
                          <a:latin typeface="+mn-lt"/>
                          <a:ea typeface="+mn-ea"/>
                          <a:cs typeface="+mn-cs"/>
                        </a:rPr>
                        <a:t>Voorafgaande cijferanalyse</a:t>
                      </a:r>
                    </a:p>
                  </a:txBody>
                  <a:tcPr/>
                </a:tc>
                <a:tc>
                  <a:txBody>
                    <a:bodyPr/>
                    <a:lstStyle/>
                    <a:p>
                      <a:r>
                        <a:rPr lang="nl-BE" sz="1100" b="0" u="none"/>
                        <a:t>Materiële posten</a:t>
                      </a:r>
                    </a:p>
                    <a:p>
                      <a:r>
                        <a:rPr lang="nl-BE" sz="1100" b="0" u="none"/>
                        <a:t>Materiële fluctuaties</a:t>
                      </a:r>
                    </a:p>
                    <a:p>
                      <a:r>
                        <a:rPr lang="nl-BE" sz="1100" b="0" u="none"/>
                        <a:t>Specifieke risico’s gebonden aan deze posten of fluctuaties </a:t>
                      </a:r>
                    </a:p>
                  </a:txBody>
                  <a:tcPr/>
                </a:tc>
                <a:tc>
                  <a:txBody>
                    <a:bodyPr/>
                    <a:lstStyle/>
                    <a:p>
                      <a:endParaRPr lang="fr-BE" sz="1100" b="0" u="none" dirty="0"/>
                    </a:p>
                  </a:txBody>
                  <a:tcPr/>
                </a:tc>
                <a:extLst>
                  <a:ext uri="{0D108BD9-81ED-4DB2-BD59-A6C34878D82A}">
                    <a16:rowId xmlns:a16="http://schemas.microsoft.com/office/drawing/2014/main" val="2156956885"/>
                  </a:ext>
                </a:extLst>
              </a:tr>
            </a:tbl>
          </a:graphicData>
        </a:graphic>
      </p:graphicFrame>
      <p:sp>
        <p:nvSpPr>
          <p:cNvPr id="6" name="Title 5">
            <a:extLst>
              <a:ext uri="{FF2B5EF4-FFF2-40B4-BE49-F238E27FC236}">
                <a16:creationId xmlns:a16="http://schemas.microsoft.com/office/drawing/2014/main" id="{184CB05D-23E1-D591-6A5E-4921BB28A8FC}"/>
              </a:ext>
            </a:extLst>
          </p:cNvPr>
          <p:cNvSpPr>
            <a:spLocks noGrp="1"/>
          </p:cNvSpPr>
          <p:nvPr>
            <p:ph type="title"/>
          </p:nvPr>
        </p:nvSpPr>
        <p:spPr/>
        <p:txBody>
          <a:bodyPr>
            <a:normAutofit/>
          </a:bodyPr>
          <a:lstStyle/>
          <a:p>
            <a:r>
              <a:rPr lang="nl-BE" sz="2400"/>
              <a:t>Markante feiten van het boekjaar </a:t>
            </a:r>
          </a:p>
        </p:txBody>
      </p:sp>
    </p:spTree>
    <p:extLst>
      <p:ext uri="{BB962C8B-B14F-4D97-AF65-F5344CB8AC3E}">
        <p14:creationId xmlns:p14="http://schemas.microsoft.com/office/powerpoint/2010/main" val="1336719418"/>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5</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1113619935"/>
              </p:ext>
            </p:extLst>
          </p:nvPr>
        </p:nvGraphicFramePr>
        <p:xfrm>
          <a:off x="149299" y="955963"/>
          <a:ext cx="8781642" cy="2854037"/>
        </p:xfrm>
        <a:graphic>
          <a:graphicData uri="http://schemas.openxmlformats.org/drawingml/2006/table">
            <a:tbl>
              <a:tblPr firstRow="1" bandRow="1">
                <a:tableStyleId>{5C22544A-7EE6-4342-B048-85BDC9FD1C3A}</a:tableStyleId>
              </a:tblPr>
              <a:tblGrid>
                <a:gridCol w="431998">
                  <a:extLst>
                    <a:ext uri="{9D8B030D-6E8A-4147-A177-3AD203B41FA5}">
                      <a16:colId xmlns:a16="http://schemas.microsoft.com/office/drawing/2014/main" val="4241261406"/>
                    </a:ext>
                  </a:extLst>
                </a:gridCol>
                <a:gridCol w="2527336">
                  <a:extLst>
                    <a:ext uri="{9D8B030D-6E8A-4147-A177-3AD203B41FA5}">
                      <a16:colId xmlns:a16="http://schemas.microsoft.com/office/drawing/2014/main" val="230574239"/>
                    </a:ext>
                  </a:extLst>
                </a:gridCol>
                <a:gridCol w="2911154">
                  <a:extLst>
                    <a:ext uri="{9D8B030D-6E8A-4147-A177-3AD203B41FA5}">
                      <a16:colId xmlns:a16="http://schemas.microsoft.com/office/drawing/2014/main" val="2747404352"/>
                    </a:ext>
                  </a:extLst>
                </a:gridCol>
                <a:gridCol w="2911154">
                  <a:extLst>
                    <a:ext uri="{9D8B030D-6E8A-4147-A177-3AD203B41FA5}">
                      <a16:colId xmlns:a16="http://schemas.microsoft.com/office/drawing/2014/main" val="2454112930"/>
                    </a:ext>
                  </a:extLst>
                </a:gridCol>
              </a:tblGrid>
              <a:tr h="433002">
                <a:tc>
                  <a:txBody>
                    <a:bodyPr/>
                    <a:lstStyle/>
                    <a:p>
                      <a:r>
                        <a:rPr lang="nl-BE" sz="1100"/>
                        <a:t>Nr.</a:t>
                      </a:r>
                    </a:p>
                  </a:txBody>
                  <a:tcPr/>
                </a:tc>
                <a:tc>
                  <a:txBody>
                    <a:bodyPr/>
                    <a:lstStyle/>
                    <a:p>
                      <a:r>
                        <a:rPr lang="nl-BE" sz="1100"/>
                        <a:t>Thema’s</a:t>
                      </a:r>
                    </a:p>
                  </a:txBody>
                  <a:tcPr/>
                </a:tc>
                <a:tc>
                  <a:txBody>
                    <a:bodyPr/>
                    <a:lstStyle/>
                    <a:p>
                      <a:r>
                        <a:rPr lang="nl-BE" sz="1100"/>
                        <a:t>Aandachtspunten</a:t>
                      </a:r>
                    </a:p>
                  </a:txBody>
                  <a:tcPr/>
                </a:tc>
                <a:tc>
                  <a:txBody>
                    <a:bodyPr/>
                    <a:lstStyle/>
                    <a:p>
                      <a:r>
                        <a:rPr lang="nl-BE" sz="1100"/>
                        <a:t>Documentatie</a:t>
                      </a:r>
                    </a:p>
                  </a:txBody>
                  <a:tcPr/>
                </a:tc>
                <a:extLst>
                  <a:ext uri="{0D108BD9-81ED-4DB2-BD59-A6C34878D82A}">
                    <a16:rowId xmlns:a16="http://schemas.microsoft.com/office/drawing/2014/main" val="2106850564"/>
                  </a:ext>
                </a:extLst>
              </a:tr>
              <a:tr h="410806">
                <a:tc>
                  <a:txBody>
                    <a:bodyPr/>
                    <a:lstStyle/>
                    <a:p>
                      <a:r>
                        <a:rPr lang="nl-BE" sz="1100"/>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BE" sz="1100">
                          <a:solidFill>
                            <a:schemeClr val="dk1"/>
                          </a:solidFill>
                          <a:effectLst/>
                          <a:latin typeface="+mn-lt"/>
                          <a:ea typeface="+mn-ea"/>
                          <a:cs typeface="+mn-cs"/>
                        </a:rPr>
                        <a:t>Externe omgeving</a:t>
                      </a:r>
                    </a:p>
                    <a:p>
                      <a:pPr algn="l" rtl="0"/>
                      <a:endParaRPr lang="fr-BE" sz="1100" dirty="0"/>
                    </a:p>
                  </a:txBody>
                  <a:tcPr/>
                </a:tc>
                <a:tc>
                  <a:txBody>
                    <a:bodyPr/>
                    <a:lstStyle/>
                    <a:p>
                      <a:r>
                        <a:rPr lang="nl-BE" sz="1100"/>
                        <a:t>Concurrentie</a:t>
                      </a:r>
                    </a:p>
                    <a:p>
                      <a:r>
                        <a:rPr lang="nl-BE" sz="1100"/>
                        <a:t>Markt in zijn geheel</a:t>
                      </a:r>
                    </a:p>
                  </a:txBody>
                  <a:tcPr/>
                </a:tc>
                <a:tc>
                  <a:txBody>
                    <a:bodyPr/>
                    <a:lstStyle/>
                    <a:p>
                      <a:endParaRPr lang="fr-BE" sz="1100" dirty="0"/>
                    </a:p>
                  </a:txBody>
                  <a:tcPr/>
                </a:tc>
                <a:extLst>
                  <a:ext uri="{0D108BD9-81ED-4DB2-BD59-A6C34878D82A}">
                    <a16:rowId xmlns:a16="http://schemas.microsoft.com/office/drawing/2014/main" val="2156956885"/>
                  </a:ext>
                </a:extLst>
              </a:tr>
              <a:tr h="612192">
                <a:tc>
                  <a:txBody>
                    <a:bodyPr/>
                    <a:lstStyle/>
                    <a:p>
                      <a:r>
                        <a:rPr lang="nl-BE" sz="1100"/>
                        <a:t>2</a:t>
                      </a:r>
                    </a:p>
                  </a:txBody>
                  <a:tcPr/>
                </a:tc>
                <a:tc>
                  <a:txBody>
                    <a:bodyPr/>
                    <a:lstStyle/>
                    <a:p>
                      <a:r>
                        <a:rPr kumimoji="0" lang="nl-BE" sz="1100">
                          <a:solidFill>
                            <a:schemeClr val="dk1"/>
                          </a:solidFill>
                          <a:effectLst/>
                          <a:latin typeface="+mn-lt"/>
                          <a:ea typeface="+mn-ea"/>
                          <a:cs typeface="+mn-cs"/>
                        </a:rPr>
                        <a:t>Interne omgeving</a:t>
                      </a:r>
                    </a:p>
                  </a:txBody>
                  <a:tcPr/>
                </a:tc>
                <a:tc>
                  <a:txBody>
                    <a:bodyPr/>
                    <a:lstStyle/>
                    <a:p>
                      <a:r>
                        <a:rPr lang="nl-BE" sz="1100" dirty="0"/>
                        <a:t>Evolutie van de producten / diensten</a:t>
                      </a:r>
                    </a:p>
                    <a:p>
                      <a:r>
                        <a:rPr lang="nl-BE" sz="1100" dirty="0"/>
                        <a:t>Afhankelijkheid ten opzichte van leveranciers</a:t>
                      </a:r>
                    </a:p>
                    <a:p>
                      <a:r>
                        <a:rPr lang="nl-BE" sz="1100" dirty="0"/>
                        <a:t>Afhankelijkheid ten opzichte van cliënten</a:t>
                      </a:r>
                    </a:p>
                    <a:p>
                      <a:r>
                        <a:rPr lang="nl-BE" sz="1100" dirty="0"/>
                        <a:t>Financieel onevenwicht</a:t>
                      </a:r>
                    </a:p>
                    <a:p>
                      <a:r>
                        <a:rPr lang="nl-BE" sz="1100" dirty="0"/>
                        <a:t>Enz.</a:t>
                      </a:r>
                    </a:p>
                    <a:p>
                      <a:pPr marL="0" marR="0" lvl="0" indent="0" algn="l" defTabSz="914400" rtl="0" eaLnBrk="1" fontAlgn="auto" latinLnBrk="0" hangingPunct="1">
                        <a:lnSpc>
                          <a:spcPct val="100000"/>
                        </a:lnSpc>
                        <a:spcBef>
                          <a:spcPts val="0"/>
                        </a:spcBef>
                        <a:spcAft>
                          <a:spcPts val="0"/>
                        </a:spcAft>
                        <a:buClrTx/>
                        <a:buSzTx/>
                        <a:buFontTx/>
                        <a:buNone/>
                        <a:tabLst/>
                        <a:defRPr/>
                      </a:pPr>
                      <a:r>
                        <a:rPr lang="nl-BE" sz="1000" dirty="0"/>
                        <a:t>Zie Verwijzing naar het document “evaluatie van continuïteitsbeoordeling” dat beschikbaar is op de ICCI-website.</a:t>
                      </a:r>
                    </a:p>
                  </a:txBody>
                  <a:tcPr/>
                </a:tc>
                <a:tc>
                  <a:txBody>
                    <a:bodyPr/>
                    <a:lstStyle/>
                    <a:p>
                      <a:endParaRPr lang="fr-BE" sz="1100" dirty="0"/>
                    </a:p>
                  </a:txBody>
                  <a:tcPr/>
                </a:tc>
                <a:extLst>
                  <a:ext uri="{0D108BD9-81ED-4DB2-BD59-A6C34878D82A}">
                    <a16:rowId xmlns:a16="http://schemas.microsoft.com/office/drawing/2014/main" val="2598572521"/>
                  </a:ext>
                </a:extLst>
              </a:tr>
              <a:tr h="330978">
                <a:tc>
                  <a:txBody>
                    <a:bodyPr/>
                    <a:lstStyle/>
                    <a:p>
                      <a:r>
                        <a:rPr lang="nl-BE" sz="1100"/>
                        <a:t>3</a:t>
                      </a:r>
                    </a:p>
                  </a:txBody>
                  <a:tcPr/>
                </a:tc>
                <a:tc>
                  <a:txBody>
                    <a:bodyPr/>
                    <a:lstStyle/>
                    <a:p>
                      <a:r>
                        <a:rPr lang="nl-BE" sz="1100"/>
                        <a:t>Begroting en kasstroomplan</a:t>
                      </a:r>
                    </a:p>
                  </a:txBody>
                  <a:tcPr/>
                </a:tc>
                <a:tc>
                  <a:txBody>
                    <a:bodyPr/>
                    <a:lstStyle/>
                    <a:p>
                      <a:endParaRPr lang="fr-BE" sz="1100" dirty="0"/>
                    </a:p>
                  </a:txBody>
                  <a:tcPr/>
                </a:tc>
                <a:tc>
                  <a:txBody>
                    <a:bodyPr/>
                    <a:lstStyle/>
                    <a:p>
                      <a:endParaRPr lang="fr-BE" sz="1100" dirty="0"/>
                    </a:p>
                  </a:txBody>
                  <a:tcPr/>
                </a:tc>
                <a:extLst>
                  <a:ext uri="{0D108BD9-81ED-4DB2-BD59-A6C34878D82A}">
                    <a16:rowId xmlns:a16="http://schemas.microsoft.com/office/drawing/2014/main" val="4085843478"/>
                  </a:ext>
                </a:extLst>
              </a:tr>
              <a:tr h="276497">
                <a:tc>
                  <a:txBody>
                    <a:bodyPr/>
                    <a:lstStyle/>
                    <a:p>
                      <a:r>
                        <a:rPr lang="nl-BE" sz="1100"/>
                        <a:t>4</a:t>
                      </a:r>
                    </a:p>
                  </a:txBody>
                  <a:tcPr/>
                </a:tc>
                <a:tc>
                  <a:txBody>
                    <a:bodyPr/>
                    <a:lstStyle/>
                    <a:p>
                      <a:r>
                        <a:rPr lang="nl-BE" sz="1100"/>
                        <a:t>Externe / interne financiering</a:t>
                      </a:r>
                    </a:p>
                  </a:txBody>
                  <a:tcPr/>
                </a:tc>
                <a:tc>
                  <a:txBody>
                    <a:bodyPr/>
                    <a:lstStyle/>
                    <a:p>
                      <a:endParaRPr lang="fr-BE" sz="1100" dirty="0"/>
                    </a:p>
                  </a:txBody>
                  <a:tcPr/>
                </a:tc>
                <a:tc>
                  <a:txBody>
                    <a:bodyPr/>
                    <a:lstStyle/>
                    <a:p>
                      <a:endParaRPr lang="fr-BE" sz="1100" dirty="0"/>
                    </a:p>
                  </a:txBody>
                  <a:tcPr/>
                </a:tc>
                <a:extLst>
                  <a:ext uri="{0D108BD9-81ED-4DB2-BD59-A6C34878D82A}">
                    <a16:rowId xmlns:a16="http://schemas.microsoft.com/office/drawing/2014/main" val="1009028101"/>
                  </a:ext>
                </a:extLst>
              </a:tr>
            </a:tbl>
          </a:graphicData>
        </a:graphic>
      </p:graphicFrame>
      <p:sp>
        <p:nvSpPr>
          <p:cNvPr id="6" name="Title 5">
            <a:extLst>
              <a:ext uri="{FF2B5EF4-FFF2-40B4-BE49-F238E27FC236}">
                <a16:creationId xmlns:a16="http://schemas.microsoft.com/office/drawing/2014/main" id="{7FD9C83E-74F4-C339-4B98-B344AA4D0A65}"/>
              </a:ext>
            </a:extLst>
          </p:cNvPr>
          <p:cNvSpPr>
            <a:spLocks noGrp="1"/>
          </p:cNvSpPr>
          <p:nvPr>
            <p:ph type="title"/>
          </p:nvPr>
        </p:nvSpPr>
        <p:spPr/>
        <p:txBody>
          <a:bodyPr>
            <a:normAutofit/>
          </a:bodyPr>
          <a:lstStyle/>
          <a:p>
            <a:r>
              <a:rPr lang="nl-BE" sz="2400"/>
              <a:t>ISA 570 – Continuïteit</a:t>
            </a:r>
          </a:p>
        </p:txBody>
      </p:sp>
    </p:spTree>
    <p:extLst>
      <p:ext uri="{BB962C8B-B14F-4D97-AF65-F5344CB8AC3E}">
        <p14:creationId xmlns:p14="http://schemas.microsoft.com/office/powerpoint/2010/main" val="1069405271"/>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sp>
        <p:nvSpPr>
          <p:cNvPr id="8" name="Title 7">
            <a:extLst>
              <a:ext uri="{FF2B5EF4-FFF2-40B4-BE49-F238E27FC236}">
                <a16:creationId xmlns:a16="http://schemas.microsoft.com/office/drawing/2014/main" id="{10FC781A-5647-4505-0EF4-17B133608FA6}"/>
              </a:ext>
            </a:extLst>
          </p:cNvPr>
          <p:cNvSpPr>
            <a:spLocks noGrp="1"/>
          </p:cNvSpPr>
          <p:nvPr>
            <p:ph type="title"/>
          </p:nvPr>
        </p:nvSpPr>
        <p:spPr/>
        <p:txBody>
          <a:bodyPr>
            <a:normAutofit/>
          </a:bodyPr>
          <a:lstStyle/>
          <a:p>
            <a:pPr algn="ctr"/>
            <a:r>
              <a:rPr lang="nl-BE" sz="2400"/>
              <a:t>ISA 240 - fraude</a:t>
            </a:r>
          </a:p>
        </p:txBody>
      </p:sp>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6</a:t>
            </a:fld>
            <a:endParaRPr lang="fr-BE"/>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180542285"/>
              </p:ext>
            </p:extLst>
          </p:nvPr>
        </p:nvGraphicFramePr>
        <p:xfrm>
          <a:off x="149299" y="955963"/>
          <a:ext cx="8781642" cy="2823714"/>
        </p:xfrm>
        <a:graphic>
          <a:graphicData uri="http://schemas.openxmlformats.org/drawingml/2006/table">
            <a:tbl>
              <a:tblPr firstRow="1" bandRow="1">
                <a:tableStyleId>{5C22544A-7EE6-4342-B048-85BDC9FD1C3A}</a:tableStyleId>
              </a:tblPr>
              <a:tblGrid>
                <a:gridCol w="399341">
                  <a:extLst>
                    <a:ext uri="{9D8B030D-6E8A-4147-A177-3AD203B41FA5}">
                      <a16:colId xmlns:a16="http://schemas.microsoft.com/office/drawing/2014/main" val="4241261406"/>
                    </a:ext>
                  </a:extLst>
                </a:gridCol>
                <a:gridCol w="2559993">
                  <a:extLst>
                    <a:ext uri="{9D8B030D-6E8A-4147-A177-3AD203B41FA5}">
                      <a16:colId xmlns:a16="http://schemas.microsoft.com/office/drawing/2014/main" val="230574239"/>
                    </a:ext>
                  </a:extLst>
                </a:gridCol>
                <a:gridCol w="2911154">
                  <a:extLst>
                    <a:ext uri="{9D8B030D-6E8A-4147-A177-3AD203B41FA5}">
                      <a16:colId xmlns:a16="http://schemas.microsoft.com/office/drawing/2014/main" val="2747404352"/>
                    </a:ext>
                  </a:extLst>
                </a:gridCol>
                <a:gridCol w="2911154">
                  <a:extLst>
                    <a:ext uri="{9D8B030D-6E8A-4147-A177-3AD203B41FA5}">
                      <a16:colId xmlns:a16="http://schemas.microsoft.com/office/drawing/2014/main" val="2454112930"/>
                    </a:ext>
                  </a:extLst>
                </a:gridCol>
              </a:tblGrid>
              <a:tr h="433002">
                <a:tc>
                  <a:txBody>
                    <a:bodyPr/>
                    <a:lstStyle/>
                    <a:p>
                      <a:r>
                        <a:rPr lang="nl-BE" sz="1100"/>
                        <a:t>Nr.</a:t>
                      </a:r>
                    </a:p>
                  </a:txBody>
                  <a:tcPr/>
                </a:tc>
                <a:tc>
                  <a:txBody>
                    <a:bodyPr/>
                    <a:lstStyle/>
                    <a:p>
                      <a:r>
                        <a:rPr lang="nl-BE" sz="1100"/>
                        <a:t>Thema’s</a:t>
                      </a:r>
                    </a:p>
                  </a:txBody>
                  <a:tcPr/>
                </a:tc>
                <a:tc>
                  <a:txBody>
                    <a:bodyPr/>
                    <a:lstStyle/>
                    <a:p>
                      <a:r>
                        <a:rPr lang="nl-BE" sz="1100"/>
                        <a:t>Discussie &amp; documentatie</a:t>
                      </a:r>
                    </a:p>
                  </a:txBody>
                  <a:tcPr/>
                </a:tc>
                <a:tc>
                  <a:txBody>
                    <a:bodyPr/>
                    <a:lstStyle/>
                    <a:p>
                      <a:r>
                        <a:rPr lang="nl-BE" sz="1100"/>
                        <a:t>Conclusies</a:t>
                      </a:r>
                    </a:p>
                  </a:txBody>
                  <a:tcPr/>
                </a:tc>
                <a:extLst>
                  <a:ext uri="{0D108BD9-81ED-4DB2-BD59-A6C34878D82A}">
                    <a16:rowId xmlns:a16="http://schemas.microsoft.com/office/drawing/2014/main" val="2106850564"/>
                  </a:ext>
                </a:extLst>
              </a:tr>
              <a:tr h="433356">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BE" sz="1100" dirty="0">
                          <a:solidFill>
                            <a:schemeClr val="dk1"/>
                          </a:solidFill>
                          <a:effectLst/>
                          <a:latin typeface="+mn-lt"/>
                          <a:ea typeface="+mn-ea"/>
                          <a:cs typeface="+mn-cs"/>
                        </a:rPr>
                        <a:t>Herinnering van de verantwoordelijkheden: Het management is verantwoordelijk voor het opzetten, implementeren en onderhouden van een interne beheersing om fraude te voorkomen en te detecteren. Er werden binnen de vennootschap interne beheersingsmaatregelen opgezet en geïmplementeerd om fouten en fraude te voorkomen en te detecteren. Het management moet ons inlichten over hun inschatting van het risico dat de jaarrekening mogelijk een afwijking van materieel belang bevat die het gevolg is van fraude.</a:t>
                      </a:r>
                    </a:p>
                  </a:txBody>
                  <a:tcPr/>
                </a:tc>
                <a:tc hMerge="1">
                  <a:txBody>
                    <a:bodyPr/>
                    <a:lstStyle/>
                    <a:p>
                      <a:pPr algn="l" rtl="0"/>
                      <a:endParaRPr lang="fr-BE" sz="1100" dirty="0"/>
                    </a:p>
                  </a:txBody>
                  <a:tcPr/>
                </a:tc>
                <a:tc hMerge="1">
                  <a:txBody>
                    <a:bodyPr/>
                    <a:lstStyle/>
                    <a:p>
                      <a:endParaRPr dirty="0"/>
                    </a:p>
                  </a:txBody>
                  <a:tcPr/>
                </a:tc>
                <a:tc hMerge="1">
                  <a:txBody>
                    <a:bodyPr/>
                    <a:lstStyle/>
                    <a:p>
                      <a:endParaRPr lang="fr-BE" sz="1100" dirty="0"/>
                    </a:p>
                  </a:txBody>
                  <a:tcPr/>
                </a:tc>
                <a:extLst>
                  <a:ext uri="{0D108BD9-81ED-4DB2-BD59-A6C34878D82A}">
                    <a16:rowId xmlns:a16="http://schemas.microsoft.com/office/drawing/2014/main" val="197073569"/>
                  </a:ext>
                </a:extLst>
              </a:tr>
              <a:tr h="433356">
                <a:tc>
                  <a:txBody>
                    <a:bodyPr/>
                    <a:lstStyle/>
                    <a:p>
                      <a:r>
                        <a:rPr lang="nl-BE" sz="1100"/>
                        <a:t>1</a:t>
                      </a:r>
                    </a:p>
                  </a:txBody>
                  <a:tcPr/>
                </a:tc>
                <a:tc>
                  <a:txBody>
                    <a:bodyPr/>
                    <a:lstStyle/>
                    <a:p>
                      <a:pPr algn="l"/>
                      <a:r>
                        <a:rPr lang="nl-BE" sz="1100"/>
                        <a:t>Frauderisico's geïdentificeerd door het management en beoordeling</a:t>
                      </a:r>
                    </a:p>
                  </a:txBody>
                  <a:tcPr/>
                </a:tc>
                <a:tc>
                  <a:txBody>
                    <a:bodyPr/>
                    <a:lstStyle/>
                    <a:p>
                      <a:endParaRPr lang="fr-BE" sz="1100" dirty="0"/>
                    </a:p>
                  </a:txBody>
                  <a:tcPr/>
                </a:tc>
                <a:tc>
                  <a:txBody>
                    <a:bodyPr/>
                    <a:lstStyle/>
                    <a:p>
                      <a:endParaRPr lang="fr-BE" sz="1100" dirty="0"/>
                    </a:p>
                  </a:txBody>
                  <a:tcPr/>
                </a:tc>
                <a:extLst>
                  <a:ext uri="{0D108BD9-81ED-4DB2-BD59-A6C34878D82A}">
                    <a16:rowId xmlns:a16="http://schemas.microsoft.com/office/drawing/2014/main" val="4121963245"/>
                  </a:ext>
                </a:extLst>
              </a:tr>
              <a:tr h="433356">
                <a:tc>
                  <a:txBody>
                    <a:bodyPr/>
                    <a:lstStyle/>
                    <a:p>
                      <a:r>
                        <a:rPr lang="nl-BE" sz="1100"/>
                        <a:t>2</a:t>
                      </a:r>
                    </a:p>
                  </a:txBody>
                  <a:tcPr/>
                </a:tc>
                <a:tc>
                  <a:txBody>
                    <a:bodyPr/>
                    <a:lstStyle/>
                    <a:p>
                      <a:pPr algn="l"/>
                      <a:r>
                        <a:rPr lang="nl-BE" sz="1100"/>
                        <a:t>Beschrijving van de ingezette middelen om fraude op te sporen</a:t>
                      </a:r>
                    </a:p>
                  </a:txBody>
                  <a:tcPr/>
                </a:tc>
                <a:tc>
                  <a:txBody>
                    <a:bodyPr/>
                    <a:lstStyle/>
                    <a:p>
                      <a:endParaRPr lang="fr-BE" sz="1100" dirty="0"/>
                    </a:p>
                  </a:txBody>
                  <a:tcPr/>
                </a:tc>
                <a:tc>
                  <a:txBody>
                    <a:bodyPr/>
                    <a:lstStyle/>
                    <a:p>
                      <a:endParaRPr lang="fr-BE" sz="1100" dirty="0"/>
                    </a:p>
                  </a:txBody>
                  <a:tcPr/>
                </a:tc>
                <a:extLst>
                  <a:ext uri="{0D108BD9-81ED-4DB2-BD59-A6C34878D82A}">
                    <a16:rowId xmlns:a16="http://schemas.microsoft.com/office/drawing/2014/main" val="740450822"/>
                  </a:ext>
                </a:extLst>
              </a:tr>
              <a:tr h="433356">
                <a:tc>
                  <a:txBody>
                    <a:bodyPr/>
                    <a:lstStyle/>
                    <a:p>
                      <a:r>
                        <a:rPr lang="nl-BE" sz="1100"/>
                        <a:t>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BE" sz="1100">
                          <a:solidFill>
                            <a:schemeClr val="dk1"/>
                          </a:solidFill>
                          <a:effectLst/>
                          <a:latin typeface="+mn-lt"/>
                          <a:ea typeface="+mn-ea"/>
                          <a:cs typeface="+mn-cs"/>
                        </a:rPr>
                        <a:t>Beschrijving van feitelijke, vermoede of vermeende fraude die van invloed is op de entiteit. </a:t>
                      </a:r>
                    </a:p>
                    <a:p>
                      <a:pPr algn="l" rtl="0"/>
                      <a:endParaRPr lang="fr-BE" sz="1100" dirty="0"/>
                    </a:p>
                  </a:txBody>
                  <a:tcPr/>
                </a:tc>
                <a:tc>
                  <a:txBody>
                    <a:bodyPr/>
                    <a:lstStyle/>
                    <a:p>
                      <a:endParaRPr lang="fr-B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BE" sz="1100" dirty="0">
                          <a:solidFill>
                            <a:schemeClr val="dk1"/>
                          </a:solidFill>
                          <a:effectLst/>
                          <a:latin typeface="+mn-lt"/>
                          <a:ea typeface="+mn-ea"/>
                          <a:cs typeface="+mn-cs"/>
                        </a:rPr>
                        <a:t>Voorbeeld: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BE" sz="1100" dirty="0">
                          <a:solidFill>
                            <a:schemeClr val="dk1"/>
                          </a:solidFill>
                          <a:effectLst/>
                          <a:latin typeface="+mn-lt"/>
                          <a:ea typeface="+mn-ea"/>
                          <a:cs typeface="+mn-cs"/>
                        </a:rPr>
                        <a:t>Het management bevestigt niet op de hoogte te zijn van feitelijke, vermoede of vermeende fraude die van invloed is op de entiteit</a:t>
                      </a:r>
                    </a:p>
                  </a:txBody>
                  <a:tcPr/>
                </a:tc>
                <a:extLst>
                  <a:ext uri="{0D108BD9-81ED-4DB2-BD59-A6C34878D82A}">
                    <a16:rowId xmlns:a16="http://schemas.microsoft.com/office/drawing/2014/main" val="2156956885"/>
                  </a:ext>
                </a:extLst>
              </a:tr>
            </a:tbl>
          </a:graphicData>
        </a:graphic>
      </p:graphicFrame>
      <p:sp>
        <p:nvSpPr>
          <p:cNvPr id="5" name="ZoneTexte 4">
            <a:extLst>
              <a:ext uri="{FF2B5EF4-FFF2-40B4-BE49-F238E27FC236}">
                <a16:creationId xmlns:a16="http://schemas.microsoft.com/office/drawing/2014/main" id="{D7C2E9F4-B42D-3593-E717-8368A3DA02B6}"/>
              </a:ext>
            </a:extLst>
          </p:cNvPr>
          <p:cNvSpPr txBox="1"/>
          <p:nvPr/>
        </p:nvSpPr>
        <p:spPr>
          <a:xfrm>
            <a:off x="213059" y="3779677"/>
            <a:ext cx="8289307" cy="1600438"/>
          </a:xfrm>
          <a:prstGeom prst="rect">
            <a:avLst/>
          </a:prstGeom>
          <a:noFill/>
        </p:spPr>
        <p:txBody>
          <a:bodyPr wrap="square" rtlCol="0">
            <a:spAutoFit/>
          </a:bodyPr>
          <a:lstStyle/>
          <a:p>
            <a:r>
              <a:rPr lang="nl-BE" sz="1000" i="1" dirty="0">
                <a:effectLst/>
                <a:latin typeface="Calibri" panose="020F0502020204030204" pitchFamily="34" charset="0"/>
                <a:ea typeface="Calibri" panose="020F0502020204030204" pitchFamily="34" charset="0"/>
                <a:cs typeface="Times New Roman" panose="02020603050405020304" pitchFamily="18" charset="0"/>
              </a:rPr>
              <a:t>Voorbeelden van interne fraude:</a:t>
            </a:r>
          </a:p>
          <a:p>
            <a:pPr marL="171450" indent="-171450">
              <a:buFont typeface="Arial" panose="020B0604020202020204" pitchFamily="34" charset="0"/>
              <a:buChar char="•"/>
            </a:pPr>
            <a:r>
              <a:rPr lang="nl-BE" sz="1000" i="1" dirty="0">
                <a:effectLst/>
                <a:latin typeface="Calibri" panose="020F0502020204030204" pitchFamily="34" charset="0"/>
                <a:ea typeface="Calibri" panose="020F0502020204030204" pitchFamily="34" charset="0"/>
                <a:cs typeface="Times New Roman" panose="02020603050405020304" pitchFamily="18" charset="0"/>
              </a:rPr>
              <a:t>de vermogensstromen </a:t>
            </a:r>
          </a:p>
          <a:p>
            <a:pPr marL="171450" indent="-171450">
              <a:buFont typeface="Arial" panose="020B0604020202020204" pitchFamily="34" charset="0"/>
              <a:buChar char="•"/>
            </a:pPr>
            <a:r>
              <a:rPr lang="nl-BE" sz="1000" i="1" dirty="0">
                <a:effectLst/>
                <a:latin typeface="Calibri" panose="020F0502020204030204" pitchFamily="34" charset="0"/>
                <a:ea typeface="Calibri" panose="020F0502020204030204" pitchFamily="34" charset="0"/>
                <a:cs typeface="Times New Roman" panose="02020603050405020304" pitchFamily="18" charset="0"/>
              </a:rPr>
              <a:t>de valse facturen </a:t>
            </a:r>
          </a:p>
          <a:p>
            <a:pPr marL="171450" indent="-171450">
              <a:buFont typeface="Arial" panose="020B0604020202020204" pitchFamily="34" charset="0"/>
              <a:buChar char="•"/>
            </a:pPr>
            <a:r>
              <a:rPr lang="nl-BE" sz="1000" i="1" dirty="0">
                <a:effectLst/>
                <a:latin typeface="Calibri" panose="020F0502020204030204" pitchFamily="34" charset="0"/>
                <a:ea typeface="Calibri" panose="020F0502020204030204" pitchFamily="34" charset="0"/>
                <a:cs typeface="Times New Roman" panose="02020603050405020304" pitchFamily="18" charset="0"/>
              </a:rPr>
              <a:t>Met betrekking tot de omleiding van goederen in voorraad </a:t>
            </a:r>
          </a:p>
          <a:p>
            <a:r>
              <a:rPr lang="nl-BE" sz="1000" i="1" dirty="0">
                <a:effectLst/>
                <a:latin typeface="Calibri" panose="020F0502020204030204" pitchFamily="34" charset="0"/>
                <a:ea typeface="Calibri" panose="020F0502020204030204" pitchFamily="34" charset="0"/>
                <a:cs typeface="Times New Roman" panose="02020603050405020304" pitchFamily="18" charset="0"/>
              </a:rPr>
              <a:t>Voorbeelden van externe fraude:</a:t>
            </a:r>
          </a:p>
          <a:p>
            <a:pPr marL="171450" lvl="0" indent="-171450">
              <a:buFont typeface="Arial" panose="020B0604020202020204" pitchFamily="34" charset="0"/>
              <a:buChar char="•"/>
            </a:pPr>
            <a:r>
              <a:rPr lang="nl-BE" sz="1000" i="1" dirty="0">
                <a:effectLst/>
                <a:latin typeface="Calibri" panose="020F0502020204030204" pitchFamily="34" charset="0"/>
                <a:ea typeface="Calibri" panose="020F0502020204030204" pitchFamily="34" charset="0"/>
                <a:cs typeface="Times New Roman" panose="02020603050405020304" pitchFamily="18" charset="0"/>
              </a:rPr>
              <a:t>De telefonische oproep van de leider</a:t>
            </a:r>
          </a:p>
          <a:p>
            <a:pPr marL="171450" lvl="0" indent="-171450">
              <a:buFont typeface="Arial" panose="020B0604020202020204" pitchFamily="34" charset="0"/>
              <a:buChar char="•"/>
            </a:pPr>
            <a:r>
              <a:rPr lang="nl-BE" sz="1000" i="1" dirty="0">
                <a:effectLst/>
                <a:latin typeface="Calibri" panose="020F0502020204030204" pitchFamily="34" charset="0"/>
                <a:ea typeface="Calibri" panose="020F0502020204030204" pitchFamily="34" charset="0"/>
                <a:cs typeface="Times New Roman" panose="02020603050405020304" pitchFamily="18" charset="0"/>
              </a:rPr>
              <a:t>Het gebruik van een vervalst rekeningnummer op facturen</a:t>
            </a:r>
          </a:p>
          <a:p>
            <a:pPr marL="171450" lvl="0" indent="-171450">
              <a:buFont typeface="Arial" panose="020B0604020202020204" pitchFamily="34" charset="0"/>
              <a:buChar char="•"/>
            </a:pPr>
            <a:r>
              <a:rPr lang="nl-BE" sz="1000" i="1" dirty="0" err="1">
                <a:effectLst/>
                <a:latin typeface="Calibri" panose="020F0502020204030204" pitchFamily="34" charset="0"/>
                <a:ea typeface="Calibri" panose="020F0502020204030204" pitchFamily="34" charset="0"/>
                <a:cs typeface="Times New Roman" panose="02020603050405020304" pitchFamily="18" charset="0"/>
              </a:rPr>
              <a:t>Ransomware</a:t>
            </a:r>
            <a:endParaRPr lang="nl-BE" sz="1000" i="1" dirty="0">
              <a:effectLst/>
              <a:latin typeface="Calibri" panose="020F0502020204030204" pitchFamily="34" charset="0"/>
              <a:ea typeface="Calibri" panose="020F0502020204030204" pitchFamily="34" charset="0"/>
              <a:cs typeface="Times New Roman" panose="02020603050405020304" pitchFamily="18" charset="0"/>
            </a:endParaRPr>
          </a:p>
          <a:p>
            <a:endParaRPr lang="fr-BE" dirty="0"/>
          </a:p>
        </p:txBody>
      </p:sp>
    </p:spTree>
    <p:extLst>
      <p:ext uri="{BB962C8B-B14F-4D97-AF65-F5344CB8AC3E}">
        <p14:creationId xmlns:p14="http://schemas.microsoft.com/office/powerpoint/2010/main" val="2673624041"/>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7</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705704157"/>
              </p:ext>
            </p:extLst>
          </p:nvPr>
        </p:nvGraphicFramePr>
        <p:xfrm>
          <a:off x="181179" y="937289"/>
          <a:ext cx="8781642" cy="3145722"/>
        </p:xfrm>
        <a:graphic>
          <a:graphicData uri="http://schemas.openxmlformats.org/drawingml/2006/table">
            <a:tbl>
              <a:tblPr firstRow="1" bandRow="1">
                <a:tableStyleId>{5C22544A-7EE6-4342-B048-85BDC9FD1C3A}</a:tableStyleId>
              </a:tblPr>
              <a:tblGrid>
                <a:gridCol w="399341">
                  <a:extLst>
                    <a:ext uri="{9D8B030D-6E8A-4147-A177-3AD203B41FA5}">
                      <a16:colId xmlns:a16="http://schemas.microsoft.com/office/drawing/2014/main" val="4241261406"/>
                    </a:ext>
                  </a:extLst>
                </a:gridCol>
                <a:gridCol w="2559993">
                  <a:extLst>
                    <a:ext uri="{9D8B030D-6E8A-4147-A177-3AD203B41FA5}">
                      <a16:colId xmlns:a16="http://schemas.microsoft.com/office/drawing/2014/main" val="230574239"/>
                    </a:ext>
                  </a:extLst>
                </a:gridCol>
                <a:gridCol w="2911154">
                  <a:extLst>
                    <a:ext uri="{9D8B030D-6E8A-4147-A177-3AD203B41FA5}">
                      <a16:colId xmlns:a16="http://schemas.microsoft.com/office/drawing/2014/main" val="2747404352"/>
                    </a:ext>
                  </a:extLst>
                </a:gridCol>
                <a:gridCol w="2911154">
                  <a:extLst>
                    <a:ext uri="{9D8B030D-6E8A-4147-A177-3AD203B41FA5}">
                      <a16:colId xmlns:a16="http://schemas.microsoft.com/office/drawing/2014/main" val="2454112930"/>
                    </a:ext>
                  </a:extLst>
                </a:gridCol>
              </a:tblGrid>
              <a:tr h="433002">
                <a:tc>
                  <a:txBody>
                    <a:bodyPr/>
                    <a:lstStyle/>
                    <a:p>
                      <a:r>
                        <a:rPr lang="nl-BE" sz="1100"/>
                        <a:t>Nr. </a:t>
                      </a:r>
                    </a:p>
                  </a:txBody>
                  <a:tcPr/>
                </a:tc>
                <a:tc>
                  <a:txBody>
                    <a:bodyPr/>
                    <a:lstStyle/>
                    <a:p>
                      <a:r>
                        <a:rPr lang="nl-BE" sz="1100"/>
                        <a:t>Thema’s</a:t>
                      </a:r>
                    </a:p>
                  </a:txBody>
                  <a:tcPr/>
                </a:tc>
                <a:tc>
                  <a:txBody>
                    <a:bodyPr/>
                    <a:lstStyle/>
                    <a:p>
                      <a:r>
                        <a:rPr lang="nl-BE" sz="1100"/>
                        <a:t>Beschrijving </a:t>
                      </a:r>
                    </a:p>
                  </a:txBody>
                  <a:tcPr/>
                </a:tc>
                <a:tc>
                  <a:txBody>
                    <a:bodyPr/>
                    <a:lstStyle/>
                    <a:p>
                      <a:r>
                        <a:rPr lang="nl-BE" sz="1100"/>
                        <a:t>Conclusies</a:t>
                      </a:r>
                    </a:p>
                  </a:txBody>
                  <a:tcPr/>
                </a:tc>
                <a:extLst>
                  <a:ext uri="{0D108BD9-81ED-4DB2-BD59-A6C34878D82A}">
                    <a16:rowId xmlns:a16="http://schemas.microsoft.com/office/drawing/2014/main" val="2106850564"/>
                  </a:ext>
                </a:extLst>
              </a:tr>
              <a:tr h="369890">
                <a:tc>
                  <a:txBody>
                    <a:bodyPr/>
                    <a:lstStyle/>
                    <a:p>
                      <a:r>
                        <a:rPr lang="nl-BE" sz="1100"/>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l-BE" sz="1100">
                          <a:solidFill>
                            <a:schemeClr val="dk1"/>
                          </a:solidFill>
                          <a:effectLst/>
                          <a:latin typeface="+mn-lt"/>
                          <a:ea typeface="+mn-ea"/>
                          <a:cs typeface="+mn-cs"/>
                        </a:rPr>
                        <a:t>Maatregelen getroffen door het management om de regelgeving die van toepassing is op de entiteit te identificeren</a:t>
                      </a: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2156956885"/>
                  </a:ext>
                </a:extLst>
              </a:tr>
              <a:tr h="369890">
                <a:tc>
                  <a:txBody>
                    <a:bodyPr/>
                    <a:lstStyle/>
                    <a:p>
                      <a:r>
                        <a:rPr lang="nl-BE" sz="1100"/>
                        <a:t>2</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l-BE" sz="1100" strike="noStrike">
                          <a:solidFill>
                            <a:schemeClr val="dk1"/>
                          </a:solidFill>
                          <a:effectLst/>
                          <a:latin typeface="+mn-lt"/>
                          <a:ea typeface="+mn-ea"/>
                          <a:cs typeface="+mn-cs"/>
                        </a:rPr>
                        <a:t>Maatregelen getroffen door het management om eventuele wijzigingen in de toepasselijke regelgeving te identificeren</a:t>
                      </a: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874865971"/>
                  </a:ext>
                </a:extLst>
              </a:tr>
              <a:tr h="369890">
                <a:tc>
                  <a:txBody>
                    <a:bodyPr/>
                    <a:lstStyle/>
                    <a:p>
                      <a:r>
                        <a:rPr lang="nl-BE" sz="1100"/>
                        <a:t>3</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l-BE" sz="1100" dirty="0"/>
                        <a:t>Specifieke risico's geïdentificeerd door het management / een beroep doen op externe experts</a:t>
                      </a: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2923034894"/>
                  </a:ext>
                </a:extLst>
              </a:tr>
              <a:tr h="369890">
                <a:tc>
                  <a:txBody>
                    <a:bodyPr/>
                    <a:lstStyle/>
                    <a:p>
                      <a:r>
                        <a:rPr lang="nl-BE" sz="1100"/>
                        <a:t>4</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l-BE" sz="1100"/>
                        <a:t>Veranderingen in de loop van het boekjaar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BE" sz="1100" strike="noStrike" kern="1200" dirty="0">
                        <a:solidFill>
                          <a:schemeClr val="dk1"/>
                        </a:solidFill>
                        <a:effectLst/>
                        <a:latin typeface="+mn-lt"/>
                        <a:ea typeface="+mn-ea"/>
                        <a:cs typeface="+mn-cs"/>
                      </a:endParaRP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33636112"/>
                  </a:ext>
                </a:extLst>
              </a:tr>
            </a:tbl>
          </a:graphicData>
        </a:graphic>
      </p:graphicFrame>
      <p:sp>
        <p:nvSpPr>
          <p:cNvPr id="6" name="Title 5">
            <a:extLst>
              <a:ext uri="{FF2B5EF4-FFF2-40B4-BE49-F238E27FC236}">
                <a16:creationId xmlns:a16="http://schemas.microsoft.com/office/drawing/2014/main" id="{184CB05D-23E1-D591-6A5E-4921BB28A8FC}"/>
              </a:ext>
            </a:extLst>
          </p:cNvPr>
          <p:cNvSpPr>
            <a:spLocks noGrp="1"/>
          </p:cNvSpPr>
          <p:nvPr>
            <p:ph type="title"/>
          </p:nvPr>
        </p:nvSpPr>
        <p:spPr/>
        <p:txBody>
          <a:bodyPr>
            <a:normAutofit/>
          </a:bodyPr>
          <a:lstStyle/>
          <a:p>
            <a:r>
              <a:rPr lang="nl-BE" sz="2400" dirty="0"/>
              <a:t>ISA 250 (herzien) – het in aanmerking nemen van wetgeving </a:t>
            </a:r>
          </a:p>
        </p:txBody>
      </p:sp>
    </p:spTree>
    <p:extLst>
      <p:ext uri="{BB962C8B-B14F-4D97-AF65-F5344CB8AC3E}">
        <p14:creationId xmlns:p14="http://schemas.microsoft.com/office/powerpoint/2010/main" val="577685583"/>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sp>
        <p:nvSpPr>
          <p:cNvPr id="7" name="Title 6">
            <a:extLst>
              <a:ext uri="{FF2B5EF4-FFF2-40B4-BE49-F238E27FC236}">
                <a16:creationId xmlns:a16="http://schemas.microsoft.com/office/drawing/2014/main" id="{93718D2C-D941-E29C-AF79-3586FE4EF545}"/>
              </a:ext>
            </a:extLst>
          </p:cNvPr>
          <p:cNvSpPr>
            <a:spLocks noGrp="1"/>
          </p:cNvSpPr>
          <p:nvPr>
            <p:ph type="title"/>
          </p:nvPr>
        </p:nvSpPr>
        <p:spPr/>
        <p:txBody>
          <a:bodyPr>
            <a:noAutofit/>
          </a:bodyPr>
          <a:lstStyle/>
          <a:p>
            <a:pPr algn="ctr"/>
            <a:r>
              <a:rPr lang="nl-BE" sz="2400"/>
              <a:t>Toepasselijke regelgeving die van invloed kan zijn op de financiële overzichten</a:t>
            </a:r>
          </a:p>
        </p:txBody>
      </p:sp>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8</a:t>
            </a:fld>
            <a:endParaRPr lang="fr-BE"/>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3695752531"/>
              </p:ext>
            </p:extLst>
          </p:nvPr>
        </p:nvGraphicFramePr>
        <p:xfrm>
          <a:off x="149299" y="955963"/>
          <a:ext cx="8781642" cy="3576848"/>
        </p:xfrm>
        <a:graphic>
          <a:graphicData uri="http://schemas.openxmlformats.org/drawingml/2006/table">
            <a:tbl>
              <a:tblPr firstRow="1" bandRow="1">
                <a:tableStyleId>{5C22544A-7EE6-4342-B048-85BDC9FD1C3A}</a:tableStyleId>
              </a:tblPr>
              <a:tblGrid>
                <a:gridCol w="399341">
                  <a:extLst>
                    <a:ext uri="{9D8B030D-6E8A-4147-A177-3AD203B41FA5}">
                      <a16:colId xmlns:a16="http://schemas.microsoft.com/office/drawing/2014/main" val="4241261406"/>
                    </a:ext>
                  </a:extLst>
                </a:gridCol>
                <a:gridCol w="2560320">
                  <a:extLst>
                    <a:ext uri="{9D8B030D-6E8A-4147-A177-3AD203B41FA5}">
                      <a16:colId xmlns:a16="http://schemas.microsoft.com/office/drawing/2014/main" val="230574239"/>
                    </a:ext>
                  </a:extLst>
                </a:gridCol>
                <a:gridCol w="2910827">
                  <a:extLst>
                    <a:ext uri="{9D8B030D-6E8A-4147-A177-3AD203B41FA5}">
                      <a16:colId xmlns:a16="http://schemas.microsoft.com/office/drawing/2014/main" val="2747404352"/>
                    </a:ext>
                  </a:extLst>
                </a:gridCol>
                <a:gridCol w="2911154">
                  <a:extLst>
                    <a:ext uri="{9D8B030D-6E8A-4147-A177-3AD203B41FA5}">
                      <a16:colId xmlns:a16="http://schemas.microsoft.com/office/drawing/2014/main" val="2454112930"/>
                    </a:ext>
                  </a:extLst>
                </a:gridCol>
              </a:tblGrid>
              <a:tr h="433002">
                <a:tc>
                  <a:txBody>
                    <a:bodyPr/>
                    <a:lstStyle/>
                    <a:p>
                      <a:r>
                        <a:rPr lang="nl-BE" sz="1100"/>
                        <a:t>Nr.</a:t>
                      </a:r>
                    </a:p>
                  </a:txBody>
                  <a:tcPr/>
                </a:tc>
                <a:tc>
                  <a:txBody>
                    <a:bodyPr/>
                    <a:lstStyle/>
                    <a:p>
                      <a:r>
                        <a:rPr lang="nl-BE" sz="1100"/>
                        <a:t>Thema’s</a:t>
                      </a:r>
                    </a:p>
                  </a:txBody>
                  <a:tcPr/>
                </a:tc>
                <a:tc>
                  <a:txBody>
                    <a:bodyPr/>
                    <a:lstStyle/>
                    <a:p>
                      <a:r>
                        <a:rPr lang="nl-BE" sz="1100" dirty="0"/>
                        <a:t>Aandachtspunten</a:t>
                      </a:r>
                    </a:p>
                  </a:txBody>
                  <a:tcPr/>
                </a:tc>
                <a:tc>
                  <a:txBody>
                    <a:bodyPr/>
                    <a:lstStyle/>
                    <a:p>
                      <a:r>
                        <a:rPr lang="nl-BE" sz="1100"/>
                        <a:t>Documentatie</a:t>
                      </a:r>
                    </a:p>
                  </a:txBody>
                  <a:tcPr/>
                </a:tc>
                <a:extLst>
                  <a:ext uri="{0D108BD9-81ED-4DB2-BD59-A6C34878D82A}">
                    <a16:rowId xmlns:a16="http://schemas.microsoft.com/office/drawing/2014/main" val="2106850564"/>
                  </a:ext>
                </a:extLst>
              </a:tr>
              <a:tr h="531275">
                <a:tc>
                  <a:txBody>
                    <a:bodyPr/>
                    <a:lstStyle/>
                    <a:p>
                      <a:r>
                        <a:rPr lang="nl-BE" sz="1100"/>
                        <a:t>5</a:t>
                      </a:r>
                    </a:p>
                  </a:txBody>
                  <a:tcPr/>
                </a:tc>
                <a:tc>
                  <a:txBody>
                    <a:bodyPr/>
                    <a:lstStyle/>
                    <a:p>
                      <a:pPr algn="l"/>
                      <a:r>
                        <a:rPr lang="nl-BE" sz="1100"/>
                        <a:t>Aard van de entiteit</a:t>
                      </a:r>
                    </a:p>
                  </a:txBody>
                  <a:tcPr/>
                </a:tc>
                <a:tc>
                  <a:txBody>
                    <a:bodyPr/>
                    <a:lstStyle/>
                    <a:p>
                      <a:r>
                        <a:rPr kumimoji="0" lang="nl-BE" sz="1100" dirty="0">
                          <a:solidFill>
                            <a:schemeClr val="dk1"/>
                          </a:solidFill>
                          <a:effectLst/>
                          <a:latin typeface="+mn-lt"/>
                          <a:ea typeface="+mn-ea"/>
                          <a:cs typeface="+mn-cs"/>
                        </a:rPr>
                        <a:t>Rechtsvorm: NV – BV – VZW – Private stichting – Stichting van openbaar nut – IVZW </a:t>
                      </a:r>
                      <a:br>
                        <a:rPr kumimoji="0" lang="nl-BE" sz="1100" dirty="0">
                          <a:solidFill>
                            <a:schemeClr val="dk1"/>
                          </a:solidFill>
                          <a:effectLst/>
                          <a:latin typeface="+mn-lt"/>
                          <a:ea typeface="+mn-ea"/>
                          <a:cs typeface="+mn-cs"/>
                        </a:rPr>
                      </a:br>
                      <a:r>
                        <a:rPr kumimoji="0" lang="nl-BE" sz="1100" dirty="0">
                          <a:solidFill>
                            <a:schemeClr val="dk1"/>
                          </a:solidFill>
                          <a:effectLst/>
                          <a:latin typeface="+mn-lt"/>
                          <a:ea typeface="+mn-ea"/>
                          <a:cs typeface="+mn-cs"/>
                        </a:rPr>
                        <a:t>Instelling van Openbaar Nut (ION) type A</a:t>
                      </a:r>
                    </a:p>
                    <a:p>
                      <a:r>
                        <a:rPr kumimoji="0" lang="nl-BE" sz="1100" dirty="0">
                          <a:solidFill>
                            <a:schemeClr val="dk1"/>
                          </a:solidFill>
                          <a:effectLst/>
                          <a:latin typeface="+mn-lt"/>
                          <a:ea typeface="+mn-ea"/>
                          <a:cs typeface="+mn-cs"/>
                        </a:rPr>
                        <a:t>ION type B</a:t>
                      </a:r>
                    </a:p>
                    <a:p>
                      <a:r>
                        <a:rPr kumimoji="0" lang="nl-BE" sz="1100" noProof="0" dirty="0">
                          <a:solidFill>
                            <a:schemeClr val="dk1"/>
                          </a:solidFill>
                          <a:effectLst/>
                          <a:latin typeface="+mn-lt"/>
                          <a:ea typeface="+mn-ea"/>
                          <a:cs typeface="+mn-cs"/>
                        </a:rPr>
                        <a:t>Overige </a:t>
                      </a:r>
                    </a:p>
                    <a:p>
                      <a:endParaRPr lang="fr-BE" sz="1100" dirty="0"/>
                    </a:p>
                  </a:txBody>
                  <a:tcPr/>
                </a:tc>
                <a:tc>
                  <a:txBody>
                    <a:bodyPr/>
                    <a:lstStyle/>
                    <a:p>
                      <a:pPr algn="just"/>
                      <a:r>
                        <a:rPr kumimoji="0" lang="nl-BE" sz="1100">
                          <a:solidFill>
                            <a:schemeClr val="dk1"/>
                          </a:solidFill>
                          <a:effectLst/>
                          <a:latin typeface="+mn-lt"/>
                          <a:ea typeface="+mn-ea"/>
                          <a:cs typeface="+mn-cs"/>
                        </a:rPr>
                        <a:t>Statuten </a:t>
                      </a:r>
                    </a:p>
                    <a:p>
                      <a:pPr algn="just"/>
                      <a:r>
                        <a:rPr kumimoji="0" lang="nl-BE" sz="1100">
                          <a:solidFill>
                            <a:schemeClr val="dk1"/>
                          </a:solidFill>
                          <a:effectLst/>
                          <a:latin typeface="+mn-lt"/>
                          <a:ea typeface="+mn-ea"/>
                          <a:cs typeface="+mn-cs"/>
                        </a:rPr>
                        <a:t>Erkenning </a:t>
                      </a:r>
                    </a:p>
                    <a:p>
                      <a:pPr algn="just"/>
                      <a:r>
                        <a:rPr kumimoji="0" lang="nl-BE" sz="1100">
                          <a:solidFill>
                            <a:schemeClr val="dk1"/>
                          </a:solidFill>
                          <a:effectLst/>
                          <a:latin typeface="+mn-lt"/>
                          <a:ea typeface="+mn-ea"/>
                          <a:cs typeface="+mn-cs"/>
                        </a:rPr>
                        <a:t>WVV</a:t>
                      </a:r>
                    </a:p>
                    <a:p>
                      <a:pPr algn="just"/>
                      <a:r>
                        <a:rPr kumimoji="0" lang="nl-BE" sz="1100">
                          <a:solidFill>
                            <a:schemeClr val="dk1"/>
                          </a:solidFill>
                          <a:effectLst/>
                          <a:latin typeface="+mn-lt"/>
                          <a:ea typeface="+mn-ea"/>
                          <a:cs typeface="+mn-cs"/>
                        </a:rPr>
                        <a:t>Oprichtingswet/-decreet</a:t>
                      </a:r>
                    </a:p>
                    <a:p>
                      <a:pPr algn="just"/>
                      <a:r>
                        <a:rPr kumimoji="0" lang="nl-BE" sz="1100">
                          <a:solidFill>
                            <a:schemeClr val="dk1"/>
                          </a:solidFill>
                          <a:effectLst/>
                          <a:latin typeface="+mn-lt"/>
                          <a:ea typeface="+mn-ea"/>
                          <a:cs typeface="+mn-cs"/>
                        </a:rPr>
                        <a:t>Ordonnantie </a:t>
                      </a:r>
                    </a:p>
                    <a:p>
                      <a:pPr algn="just"/>
                      <a:r>
                        <a:rPr kumimoji="0" lang="nl-BE" sz="1100">
                          <a:solidFill>
                            <a:schemeClr val="dk1"/>
                          </a:solidFill>
                          <a:effectLst/>
                          <a:latin typeface="+mn-lt"/>
                          <a:ea typeface="+mn-ea"/>
                          <a:cs typeface="+mn-cs"/>
                        </a:rPr>
                        <a:t>Besluit van de Regering met betrekking tot de interne controle, en inzonderheid de boekhoudkundige controle en de controle van het goede financiële beheer</a:t>
                      </a:r>
                    </a:p>
                    <a:p>
                      <a:pPr algn="just"/>
                      <a:r>
                        <a:rPr kumimoji="0" lang="nl-BE" sz="1100">
                          <a:solidFill>
                            <a:schemeClr val="dk1"/>
                          </a:solidFill>
                          <a:effectLst/>
                          <a:latin typeface="+mn-lt"/>
                          <a:ea typeface="+mn-ea"/>
                          <a:cs typeface="+mn-cs"/>
                        </a:rPr>
                        <a:t>Organieke ordonnantie houdende de bepalingen die van toepassing zijn op de begroting, de boekhouding en de controle</a:t>
                      </a:r>
                    </a:p>
                    <a:p>
                      <a:pPr algn="just"/>
                      <a:r>
                        <a:rPr kumimoji="0" lang="nl-BE" sz="1100">
                          <a:solidFill>
                            <a:schemeClr val="dk1"/>
                          </a:solidFill>
                          <a:effectLst/>
                          <a:latin typeface="+mn-lt"/>
                          <a:ea typeface="+mn-ea"/>
                          <a:cs typeface="+mn-cs"/>
                        </a:rPr>
                        <a:t>enz.</a:t>
                      </a:r>
                    </a:p>
                  </a:txBody>
                  <a:tcPr/>
                </a:tc>
                <a:extLst>
                  <a:ext uri="{0D108BD9-81ED-4DB2-BD59-A6C34878D82A}">
                    <a16:rowId xmlns:a16="http://schemas.microsoft.com/office/drawing/2014/main" val="2156956885"/>
                  </a:ext>
                </a:extLst>
              </a:tr>
              <a:tr h="531275">
                <a:tc>
                  <a:txBody>
                    <a:bodyPr/>
                    <a:lstStyle/>
                    <a:p>
                      <a:r>
                        <a:rPr lang="nl-BE" sz="1100"/>
                        <a:t>6</a:t>
                      </a:r>
                    </a:p>
                  </a:txBody>
                  <a:tcPr/>
                </a:tc>
                <a:tc>
                  <a:txBody>
                    <a:bodyPr/>
                    <a:lstStyle/>
                    <a:p>
                      <a:pPr algn="l"/>
                      <a:r>
                        <a:rPr lang="nl-BE" sz="1100"/>
                        <a:t>Omvang van de entiteit</a:t>
                      </a:r>
                    </a:p>
                  </a:txBody>
                  <a:tcPr/>
                </a:tc>
                <a:tc>
                  <a:txBody>
                    <a:bodyPr/>
                    <a:lstStyle/>
                    <a:p>
                      <a:r>
                        <a:rPr lang="nl-BE" sz="1100"/>
                        <a:t>Groottecriteria en impact op de vorm van de financiële overzichten en andere op te maken documenten </a:t>
                      </a:r>
                      <a:r>
                        <a:rPr lang="nl-BE" sz="1100" baseline="30000"/>
                        <a:t>1</a:t>
                      </a:r>
                    </a:p>
                  </a:txBody>
                  <a:tcPr/>
                </a:tc>
                <a:tc>
                  <a:txBody>
                    <a:bodyPr/>
                    <a:lstStyle/>
                    <a:p>
                      <a:pPr algn="l" rtl="0"/>
                      <a:endParaRPr lang="fr-BE" sz="1100" dirty="0"/>
                    </a:p>
                  </a:txBody>
                  <a:tcPr/>
                </a:tc>
                <a:extLst>
                  <a:ext uri="{0D108BD9-81ED-4DB2-BD59-A6C34878D82A}">
                    <a16:rowId xmlns:a16="http://schemas.microsoft.com/office/drawing/2014/main" val="4092782842"/>
                  </a:ext>
                </a:extLst>
              </a:tr>
              <a:tr h="278726">
                <a:tc>
                  <a:txBody>
                    <a:bodyPr/>
                    <a:lstStyle/>
                    <a:p>
                      <a:r>
                        <a:rPr lang="nl-BE" sz="1100"/>
                        <a:t>7</a:t>
                      </a:r>
                    </a:p>
                  </a:txBody>
                  <a:tcPr/>
                </a:tc>
                <a:tc>
                  <a:txBody>
                    <a:bodyPr/>
                    <a:lstStyle/>
                    <a:p>
                      <a:pPr algn="l"/>
                      <a:r>
                        <a:rPr lang="nl-BE" sz="1100"/>
                        <a:t>Toepasselijke normen</a:t>
                      </a:r>
                    </a:p>
                  </a:txBody>
                  <a:tcPr/>
                </a:tc>
                <a:tc>
                  <a:txBody>
                    <a:bodyPr/>
                    <a:lstStyle/>
                    <a:p>
                      <a:r>
                        <a:rPr kumimoji="0" lang="nl-BE" sz="1100">
                          <a:solidFill>
                            <a:schemeClr val="dk1"/>
                          </a:solidFill>
                          <a:latin typeface="+mn-lt"/>
                          <a:ea typeface="+mn-ea"/>
                          <a:cs typeface="+mn-cs"/>
                        </a:rPr>
                        <a:t>BE GAAP – IFRS - overige</a:t>
                      </a:r>
                    </a:p>
                  </a:txBody>
                  <a:tcPr/>
                </a:tc>
                <a:tc>
                  <a:txBody>
                    <a:bodyPr/>
                    <a:lstStyle/>
                    <a:p>
                      <a:pPr algn="l" rtl="0"/>
                      <a:endParaRPr lang="fr-BE" sz="1100" dirty="0"/>
                    </a:p>
                  </a:txBody>
                  <a:tcPr/>
                </a:tc>
                <a:extLst>
                  <a:ext uri="{0D108BD9-81ED-4DB2-BD59-A6C34878D82A}">
                    <a16:rowId xmlns:a16="http://schemas.microsoft.com/office/drawing/2014/main" val="3478605809"/>
                  </a:ext>
                </a:extLst>
              </a:tr>
            </a:tbl>
          </a:graphicData>
        </a:graphic>
      </p:graphicFrame>
      <p:sp>
        <p:nvSpPr>
          <p:cNvPr id="5" name="ZoneTexte 4">
            <a:extLst>
              <a:ext uri="{FF2B5EF4-FFF2-40B4-BE49-F238E27FC236}">
                <a16:creationId xmlns:a16="http://schemas.microsoft.com/office/drawing/2014/main" id="{D7C2E9F4-B42D-3593-E717-8368A3DA02B6}"/>
              </a:ext>
            </a:extLst>
          </p:cNvPr>
          <p:cNvSpPr txBox="1"/>
          <p:nvPr/>
        </p:nvSpPr>
        <p:spPr>
          <a:xfrm>
            <a:off x="395466" y="4659329"/>
            <a:ext cx="8289307" cy="369332"/>
          </a:xfrm>
          <a:prstGeom prst="rect">
            <a:avLst/>
          </a:prstGeom>
          <a:noFill/>
        </p:spPr>
        <p:txBody>
          <a:bodyPr wrap="square" rtlCol="0">
            <a:spAutoFit/>
          </a:bodyPr>
          <a:lstStyle/>
          <a:p>
            <a:r>
              <a:rPr lang="nl-BE" sz="900" i="1" dirty="0">
                <a:effectLst/>
                <a:latin typeface="Calibri" panose="020F0502020204030204" pitchFamily="34" charset="0"/>
                <a:ea typeface="Calibri" panose="020F0502020204030204" pitchFamily="34" charset="0"/>
                <a:cs typeface="Times New Roman" panose="02020603050405020304" pitchFamily="18" charset="0"/>
              </a:rPr>
              <a:t>(1) Bijvoorbeeld: </a:t>
            </a:r>
            <a:r>
              <a:rPr lang="nl-BE" sz="900" i="1" dirty="0" err="1">
                <a:effectLst/>
                <a:latin typeface="Calibri" panose="020F0502020204030204" pitchFamily="34" charset="0"/>
                <a:ea typeface="Calibri" panose="020F0502020204030204" pitchFamily="34" charset="0"/>
                <a:cs typeface="Times New Roman" panose="02020603050405020304" pitchFamily="18" charset="0"/>
              </a:rPr>
              <a:t>bestuursverslag</a:t>
            </a:r>
            <a:r>
              <a:rPr lang="nl-BE" sz="900" i="1" dirty="0">
                <a:effectLst/>
                <a:latin typeface="Calibri" panose="020F0502020204030204" pitchFamily="34" charset="0"/>
                <a:ea typeface="Calibri" panose="020F0502020204030204" pitchFamily="34" charset="0"/>
                <a:cs typeface="Times New Roman" panose="02020603050405020304" pitchFamily="18" charset="0"/>
              </a:rPr>
              <a:t>, sociale balans, remuneratieverslag, enz. </a:t>
            </a:r>
          </a:p>
          <a:p>
            <a:endParaRPr lang="fr-BE" sz="900" dirty="0"/>
          </a:p>
        </p:txBody>
      </p:sp>
    </p:spTree>
    <p:extLst>
      <p:ext uri="{BB962C8B-B14F-4D97-AF65-F5344CB8AC3E}">
        <p14:creationId xmlns:p14="http://schemas.microsoft.com/office/powerpoint/2010/main" val="826921493"/>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9</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1844909917"/>
              </p:ext>
            </p:extLst>
          </p:nvPr>
        </p:nvGraphicFramePr>
        <p:xfrm>
          <a:off x="181179" y="996607"/>
          <a:ext cx="8781642" cy="3054282"/>
        </p:xfrm>
        <a:graphic>
          <a:graphicData uri="http://schemas.openxmlformats.org/drawingml/2006/table">
            <a:tbl>
              <a:tblPr firstRow="1" bandRow="1">
                <a:tableStyleId>{5C22544A-7EE6-4342-B048-85BDC9FD1C3A}</a:tableStyleId>
              </a:tblPr>
              <a:tblGrid>
                <a:gridCol w="399341">
                  <a:extLst>
                    <a:ext uri="{9D8B030D-6E8A-4147-A177-3AD203B41FA5}">
                      <a16:colId xmlns:a16="http://schemas.microsoft.com/office/drawing/2014/main" val="4241261406"/>
                    </a:ext>
                  </a:extLst>
                </a:gridCol>
                <a:gridCol w="2559993">
                  <a:extLst>
                    <a:ext uri="{9D8B030D-6E8A-4147-A177-3AD203B41FA5}">
                      <a16:colId xmlns:a16="http://schemas.microsoft.com/office/drawing/2014/main" val="230574239"/>
                    </a:ext>
                  </a:extLst>
                </a:gridCol>
                <a:gridCol w="2911154">
                  <a:extLst>
                    <a:ext uri="{9D8B030D-6E8A-4147-A177-3AD203B41FA5}">
                      <a16:colId xmlns:a16="http://schemas.microsoft.com/office/drawing/2014/main" val="2747404352"/>
                    </a:ext>
                  </a:extLst>
                </a:gridCol>
                <a:gridCol w="2911154">
                  <a:extLst>
                    <a:ext uri="{9D8B030D-6E8A-4147-A177-3AD203B41FA5}">
                      <a16:colId xmlns:a16="http://schemas.microsoft.com/office/drawing/2014/main" val="2454112930"/>
                    </a:ext>
                  </a:extLst>
                </a:gridCol>
              </a:tblGrid>
              <a:tr h="433002">
                <a:tc>
                  <a:txBody>
                    <a:bodyPr/>
                    <a:lstStyle/>
                    <a:p>
                      <a:r>
                        <a:rPr lang="nl-BE" sz="1100"/>
                        <a:t>Nr.</a:t>
                      </a:r>
                    </a:p>
                  </a:txBody>
                  <a:tcPr/>
                </a:tc>
                <a:tc>
                  <a:txBody>
                    <a:bodyPr/>
                    <a:lstStyle/>
                    <a:p>
                      <a:r>
                        <a:rPr lang="nl-BE" sz="1100"/>
                        <a:t>Thema’s</a:t>
                      </a:r>
                    </a:p>
                  </a:txBody>
                  <a:tcPr/>
                </a:tc>
                <a:tc>
                  <a:txBody>
                    <a:bodyPr/>
                    <a:lstStyle/>
                    <a:p>
                      <a:r>
                        <a:rPr lang="nl-BE" sz="1100"/>
                        <a:t>Aandachtspunten</a:t>
                      </a:r>
                    </a:p>
                  </a:txBody>
                  <a:tcPr/>
                </a:tc>
                <a:tc>
                  <a:txBody>
                    <a:bodyPr/>
                    <a:lstStyle/>
                    <a:p>
                      <a:r>
                        <a:rPr lang="nl-BE" sz="1100"/>
                        <a:t>Documentatie</a:t>
                      </a:r>
                    </a:p>
                  </a:txBody>
                  <a:tcPr/>
                </a:tc>
                <a:extLst>
                  <a:ext uri="{0D108BD9-81ED-4DB2-BD59-A6C34878D82A}">
                    <a16:rowId xmlns:a16="http://schemas.microsoft.com/office/drawing/2014/main" val="2106850564"/>
                  </a:ext>
                </a:extLst>
              </a:tr>
              <a:tr h="531275">
                <a:tc>
                  <a:txBody>
                    <a:bodyPr/>
                    <a:lstStyle/>
                    <a:p>
                      <a:r>
                        <a:rPr lang="nl-BE" sz="1100"/>
                        <a:t>8</a:t>
                      </a:r>
                    </a:p>
                  </a:txBody>
                  <a:tcPr/>
                </a:tc>
                <a:tc>
                  <a:txBody>
                    <a:bodyPr/>
                    <a:lstStyle/>
                    <a:p>
                      <a:pPr algn="l"/>
                      <a:r>
                        <a:rPr lang="nl-BE" sz="1100" dirty="0"/>
                        <a:t>Btw-statuut</a:t>
                      </a:r>
                    </a:p>
                  </a:txBody>
                  <a:tcPr/>
                </a:tc>
                <a:tc>
                  <a:txBody>
                    <a:bodyPr/>
                    <a:lstStyle/>
                    <a:p>
                      <a:r>
                        <a:rPr kumimoji="0" lang="nl-BE" sz="1100" dirty="0">
                          <a:solidFill>
                            <a:schemeClr val="dk1"/>
                          </a:solidFill>
                          <a:effectLst/>
                          <a:latin typeface="+mn-lt"/>
                          <a:ea typeface="+mn-ea"/>
                          <a:cs typeface="+mn-cs"/>
                        </a:rPr>
                        <a:t>Economische activiteiten: ja – nee</a:t>
                      </a:r>
                    </a:p>
                    <a:p>
                      <a:r>
                        <a:rPr kumimoji="0" lang="nl-BE" sz="1100" dirty="0">
                          <a:solidFill>
                            <a:schemeClr val="dk1"/>
                          </a:solidFill>
                          <a:effectLst/>
                          <a:latin typeface="+mn-lt"/>
                          <a:ea typeface="+mn-ea"/>
                          <a:cs typeface="+mn-cs"/>
                        </a:rPr>
                        <a:t>Belastingplichtige: ja – nee</a:t>
                      </a:r>
                    </a:p>
                    <a:p>
                      <a:pPr lvl="0"/>
                      <a:r>
                        <a:rPr kumimoji="0" lang="nl-BE" sz="1100" dirty="0">
                          <a:solidFill>
                            <a:schemeClr val="dk1"/>
                          </a:solidFill>
                          <a:effectLst/>
                          <a:latin typeface="+mn-lt"/>
                          <a:ea typeface="+mn-ea"/>
                          <a:cs typeface="+mn-cs"/>
                        </a:rPr>
                        <a:t>Totaal</a:t>
                      </a:r>
                    </a:p>
                    <a:p>
                      <a:pPr lvl="0"/>
                      <a:r>
                        <a:rPr kumimoji="0" lang="nl-BE" sz="1100" dirty="0">
                          <a:solidFill>
                            <a:schemeClr val="dk1"/>
                          </a:solidFill>
                          <a:effectLst/>
                          <a:latin typeface="+mn-lt"/>
                          <a:ea typeface="+mn-ea"/>
                          <a:cs typeface="+mn-cs"/>
                        </a:rPr>
                        <a:t>Gedeeltelijk</a:t>
                      </a:r>
                    </a:p>
                    <a:p>
                      <a:r>
                        <a:rPr kumimoji="0" lang="nl-BE" sz="1100" dirty="0">
                          <a:solidFill>
                            <a:schemeClr val="dk1"/>
                          </a:solidFill>
                          <a:effectLst/>
                          <a:latin typeface="+mn-lt"/>
                          <a:ea typeface="+mn-ea"/>
                          <a:cs typeface="+mn-cs"/>
                        </a:rPr>
                        <a:t>Vrijgesteld </a:t>
                      </a:r>
                    </a:p>
                    <a:p>
                      <a:r>
                        <a:rPr kumimoji="0" lang="nl-BE" sz="1100" dirty="0">
                          <a:solidFill>
                            <a:schemeClr val="dk1"/>
                          </a:solidFill>
                          <a:effectLst/>
                          <a:latin typeface="+mn-lt"/>
                          <a:ea typeface="+mn-ea"/>
                          <a:cs typeface="+mn-cs"/>
                        </a:rPr>
                        <a:t>Weerslag: Maandelijkse / driemaandelijkse aangifte -</a:t>
                      </a:r>
                    </a:p>
                    <a:p>
                      <a:r>
                        <a:rPr kumimoji="0" lang="nl-BE" sz="1100" dirty="0" err="1">
                          <a:solidFill>
                            <a:schemeClr val="dk1"/>
                          </a:solidFill>
                          <a:effectLst/>
                          <a:latin typeface="+mn-lt"/>
                          <a:ea typeface="+mn-ea"/>
                          <a:cs typeface="+mn-cs"/>
                        </a:rPr>
                        <a:t>Instrastat</a:t>
                      </a:r>
                      <a:r>
                        <a:rPr kumimoji="0" lang="nl-BE" sz="1100" dirty="0">
                          <a:solidFill>
                            <a:schemeClr val="dk1"/>
                          </a:solidFill>
                          <a:effectLst/>
                          <a:latin typeface="+mn-lt"/>
                          <a:ea typeface="+mn-ea"/>
                          <a:cs typeface="+mn-cs"/>
                        </a:rPr>
                        <a:t> – </a:t>
                      </a:r>
                      <a:r>
                        <a:rPr kumimoji="0" lang="nl-BE" sz="1100" dirty="0" err="1">
                          <a:solidFill>
                            <a:schemeClr val="dk1"/>
                          </a:solidFill>
                          <a:effectLst/>
                          <a:latin typeface="+mn-lt"/>
                          <a:ea typeface="+mn-ea"/>
                          <a:cs typeface="+mn-cs"/>
                        </a:rPr>
                        <a:t>Intracom</a:t>
                      </a:r>
                      <a:r>
                        <a:rPr kumimoji="0" lang="nl-BE" sz="1100" dirty="0">
                          <a:solidFill>
                            <a:schemeClr val="dk1"/>
                          </a:solidFill>
                          <a:effectLst/>
                          <a:latin typeface="+mn-lt"/>
                          <a:ea typeface="+mn-ea"/>
                          <a:cs typeface="+mn-cs"/>
                        </a:rPr>
                        <a:t> - Jaarlijkse </a:t>
                      </a:r>
                      <a:r>
                        <a:rPr kumimoji="0" lang="nl-BE" sz="1100" dirty="0" err="1">
                          <a:solidFill>
                            <a:schemeClr val="dk1"/>
                          </a:solidFill>
                          <a:effectLst/>
                          <a:latin typeface="+mn-lt"/>
                          <a:ea typeface="+mn-ea"/>
                          <a:cs typeface="+mn-cs"/>
                        </a:rPr>
                        <a:t>listing</a:t>
                      </a:r>
                      <a:r>
                        <a:rPr kumimoji="0" lang="nl-BE" sz="1100" dirty="0">
                          <a:solidFill>
                            <a:schemeClr val="dk1"/>
                          </a:solidFill>
                          <a:effectLst/>
                          <a:latin typeface="+mn-lt"/>
                          <a:ea typeface="+mn-ea"/>
                          <a:cs typeface="+mn-cs"/>
                        </a:rPr>
                        <a:t> - Spontane aangifte</a:t>
                      </a:r>
                    </a:p>
                  </a:txBody>
                  <a:tcPr/>
                </a:tc>
                <a:tc>
                  <a:txBody>
                    <a:bodyPr/>
                    <a:lstStyle/>
                    <a:p>
                      <a:endParaRPr lang="fr-BE" sz="1100" dirty="0"/>
                    </a:p>
                  </a:txBody>
                  <a:tcPr/>
                </a:tc>
                <a:extLst>
                  <a:ext uri="{0D108BD9-81ED-4DB2-BD59-A6C34878D82A}">
                    <a16:rowId xmlns:a16="http://schemas.microsoft.com/office/drawing/2014/main" val="2156956885"/>
                  </a:ext>
                </a:extLst>
              </a:tr>
              <a:tr h="405001">
                <a:tc>
                  <a:txBody>
                    <a:bodyPr/>
                    <a:lstStyle/>
                    <a:p>
                      <a:r>
                        <a:rPr lang="nl-BE" sz="1100"/>
                        <a:t>9</a:t>
                      </a:r>
                    </a:p>
                  </a:txBody>
                  <a:tcPr/>
                </a:tc>
                <a:tc>
                  <a:txBody>
                    <a:bodyPr/>
                    <a:lstStyle/>
                    <a:p>
                      <a:pPr algn="l"/>
                      <a:r>
                        <a:rPr lang="nl-BE" sz="1100"/>
                        <a:t>Belasting</a:t>
                      </a:r>
                    </a:p>
                  </a:txBody>
                  <a:tcPr/>
                </a:tc>
                <a:tc>
                  <a:txBody>
                    <a:bodyPr/>
                    <a:lstStyle/>
                    <a:p>
                      <a:r>
                        <a:rPr lang="nl-BE" sz="1100" dirty="0" err="1"/>
                        <a:t>Ven.B</a:t>
                      </a:r>
                      <a:r>
                        <a:rPr lang="nl-BE" sz="1100" dirty="0"/>
                        <a:t>. – RPB – Compenserende heffing</a:t>
                      </a:r>
                    </a:p>
                    <a:p>
                      <a:r>
                        <a:rPr lang="nl-BE" sz="1100" dirty="0"/>
                        <a:t>Fiche 281.50</a:t>
                      </a:r>
                    </a:p>
                  </a:txBody>
                  <a:tcPr/>
                </a:tc>
                <a:tc>
                  <a:txBody>
                    <a:bodyPr/>
                    <a:lstStyle/>
                    <a:p>
                      <a:endParaRPr lang="fr-BE" sz="1100" dirty="0"/>
                    </a:p>
                  </a:txBody>
                  <a:tcPr/>
                </a:tc>
                <a:extLst>
                  <a:ext uri="{0D108BD9-81ED-4DB2-BD59-A6C34878D82A}">
                    <a16:rowId xmlns:a16="http://schemas.microsoft.com/office/drawing/2014/main" val="2213090958"/>
                  </a:ext>
                </a:extLst>
              </a:tr>
              <a:tr h="531275">
                <a:tc>
                  <a:txBody>
                    <a:bodyPr/>
                    <a:lstStyle/>
                    <a:p>
                      <a:r>
                        <a:rPr lang="nl-BE" sz="1100"/>
                        <a:t>10</a:t>
                      </a:r>
                    </a:p>
                  </a:txBody>
                  <a:tcPr/>
                </a:tc>
                <a:tc>
                  <a:txBody>
                    <a:bodyPr/>
                    <a:lstStyle/>
                    <a:p>
                      <a:pPr algn="l"/>
                      <a:r>
                        <a:rPr lang="nl-BE" sz="1100"/>
                        <a:t>Subsidies</a:t>
                      </a:r>
                    </a:p>
                  </a:txBody>
                  <a:tcPr/>
                </a:tc>
                <a:tc>
                  <a:txBody>
                    <a:bodyPr/>
                    <a:lstStyle/>
                    <a:p>
                      <a:r>
                        <a:rPr kumimoji="0" lang="nl-BE" sz="1100" dirty="0">
                          <a:solidFill>
                            <a:schemeClr val="dk1"/>
                          </a:solidFill>
                          <a:effectLst/>
                          <a:latin typeface="+mn-lt"/>
                          <a:ea typeface="+mn-ea"/>
                          <a:cs typeface="+mn-cs"/>
                        </a:rPr>
                        <a:t>Specifieke verplichtingen in termen van procedures, verslaggeving of specifieke regelgevingen?</a:t>
                      </a:r>
                    </a:p>
                  </a:txBody>
                  <a:tcPr/>
                </a:tc>
                <a:tc>
                  <a:txBody>
                    <a:bodyPr/>
                    <a:lstStyle/>
                    <a:p>
                      <a:endParaRPr lang="fr-BE" sz="1100" dirty="0"/>
                    </a:p>
                  </a:txBody>
                  <a:tcPr/>
                </a:tc>
                <a:extLst>
                  <a:ext uri="{0D108BD9-81ED-4DB2-BD59-A6C34878D82A}">
                    <a16:rowId xmlns:a16="http://schemas.microsoft.com/office/drawing/2014/main" val="3002013960"/>
                  </a:ext>
                </a:extLst>
              </a:tr>
            </a:tbl>
          </a:graphicData>
        </a:graphic>
      </p:graphicFrame>
      <p:sp>
        <p:nvSpPr>
          <p:cNvPr id="11" name="Title 6">
            <a:extLst>
              <a:ext uri="{FF2B5EF4-FFF2-40B4-BE49-F238E27FC236}">
                <a16:creationId xmlns:a16="http://schemas.microsoft.com/office/drawing/2014/main" id="{4478CA8E-744D-486F-9AAA-751BD8E1A8D7}"/>
              </a:ext>
            </a:extLst>
          </p:cNvPr>
          <p:cNvSpPr>
            <a:spLocks noGrp="1"/>
          </p:cNvSpPr>
          <p:nvPr>
            <p:ph type="title"/>
          </p:nvPr>
        </p:nvSpPr>
        <p:spPr>
          <a:xfrm>
            <a:off x="628650" y="128183"/>
            <a:ext cx="7886700" cy="993775"/>
          </a:xfrm>
        </p:spPr>
        <p:txBody>
          <a:bodyPr>
            <a:noAutofit/>
          </a:bodyPr>
          <a:lstStyle/>
          <a:p>
            <a:pPr algn="ctr"/>
            <a:r>
              <a:rPr lang="nl-BE" sz="2400"/>
              <a:t>Toepasselijke regelgeving die van invloed kan zijn op de financiële overzichten</a:t>
            </a:r>
          </a:p>
        </p:txBody>
      </p:sp>
    </p:spTree>
    <p:extLst>
      <p:ext uri="{BB962C8B-B14F-4D97-AF65-F5344CB8AC3E}">
        <p14:creationId xmlns:p14="http://schemas.microsoft.com/office/powerpoint/2010/main" val="2327292317"/>
      </p:ext>
    </p:extLst>
  </p:cSld>
  <p:clrMapOvr>
    <a:masterClrMapping/>
  </p:clrMapOvr>
  <p:transition spd="slow">
    <p:push dir="u"/>
  </p:transition>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Conception personnalisé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Urbain">
  <a:themeElements>
    <a:clrScheme name="Urbai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Constantia-Franklin Gothic Book">
      <a:majorFont>
        <a:latin typeface="Constantia" panose="02030602050306030303"/>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Urbai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EC57FC6C9899045BC1F6DFCE8170996" ma:contentTypeVersion="20" ma:contentTypeDescription="Create a new document." ma:contentTypeScope="" ma:versionID="c060c1d6b2bc144ea1c8de036eeaad27">
  <xsd:schema xmlns:xsd="http://www.w3.org/2001/XMLSchema" xmlns:xs="http://www.w3.org/2001/XMLSchema" xmlns:p="http://schemas.microsoft.com/office/2006/metadata/properties" xmlns:ns2="86d8d313-957f-44b4-bb66-f96f0d40e904" xmlns:ns3="ff960655-24fd-4f3f-8e9c-285049d99abf" targetNamespace="http://schemas.microsoft.com/office/2006/metadata/properties" ma:root="true" ma:fieldsID="83a4ce22458db7c82e2789a1e4671ff5" ns2:_="" ns3:_="">
    <xsd:import namespace="86d8d313-957f-44b4-bb66-f96f0d40e904"/>
    <xsd:import namespace="ff960655-24fd-4f3f-8e9c-285049d99ab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ServiceOCR" minOccurs="0"/>
                <xsd:element ref="ns2:afbeelding" minOccurs="0"/>
                <xsd:element ref="ns2:MediaServiceLocation" minOccurs="0"/>
                <xsd:element ref="ns2:MediaLengthInSeconds" minOccurs="0"/>
                <xsd:element ref="ns2:nb"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d8d313-957f-44b4-bb66-f96f0d40e90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8" nillable="true" ma:displayName="Extracted Text" ma:internalName="MediaServiceOCR" ma:readOnly="true">
      <xsd:simpleType>
        <xsd:restriction base="dms:Note">
          <xsd:maxLength value="255"/>
        </xsd:restriction>
      </xsd:simpleType>
    </xsd:element>
    <xsd:element name="afbeelding" ma:index="19" nillable="true" ma:displayName="afbeelding" ma:format="Thumbnail" ma:internalName="afbeelding">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nb" ma:index="22" nillable="true" ma:displayName="nb" ma:format="Dropdown" ma:internalName="nb" ma:percentage="FALSE">
      <xsd:simpleType>
        <xsd:restriction base="dms:Number"/>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c918316e-a107-409d-b431-985ec685cba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f960655-24fd-4f3f-8e9c-285049d99abf"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bfdd8afc-b80c-4d97-84ec-64aa09854bbf}" ma:internalName="TaxCatchAll" ma:showField="CatchAllData" ma:web="ff960655-24fd-4f3f-8e9c-285049d99ab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ff960655-24fd-4f3f-8e9c-285049d99abf" xsi:nil="true"/>
    <lcf76f155ced4ddcb4097134ff3c332f xmlns="86d8d313-957f-44b4-bb66-f96f0d40e904">
      <Terms xmlns="http://schemas.microsoft.com/office/infopath/2007/PartnerControls"/>
    </lcf76f155ced4ddcb4097134ff3c332f>
    <afbeelding xmlns="86d8d313-957f-44b4-bb66-f96f0d40e904" xsi:nil="true"/>
    <nb xmlns="86d8d313-957f-44b4-bb66-f96f0d40e904" xsi:nil="true"/>
  </documentManagement>
</p:properties>
</file>

<file path=customXml/itemProps1.xml><?xml version="1.0" encoding="utf-8"?>
<ds:datastoreItem xmlns:ds="http://schemas.openxmlformats.org/officeDocument/2006/customXml" ds:itemID="{4F3219D9-68BB-40FE-9DE6-9BBB309FAF06}">
  <ds:schemaRefs>
    <ds:schemaRef ds:uri="http://schemas.microsoft.com/sharepoint/v3/contenttype/forms"/>
  </ds:schemaRefs>
</ds:datastoreItem>
</file>

<file path=customXml/itemProps2.xml><?xml version="1.0" encoding="utf-8"?>
<ds:datastoreItem xmlns:ds="http://schemas.openxmlformats.org/officeDocument/2006/customXml" ds:itemID="{D3D65D58-7832-4BD0-B92B-855DAE6F67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6d8d313-957f-44b4-bb66-f96f0d40e904"/>
    <ds:schemaRef ds:uri="ff960655-24fd-4f3f-8e9c-285049d99a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358F62B-1C7F-4672-B6E5-D835BA007EBF}">
  <ds:schemaRefs>
    <ds:schemaRef ds:uri="http://schemas.microsoft.com/office/2006/metadata/properties"/>
    <ds:schemaRef ds:uri="http://schemas.microsoft.com/office/infopath/2007/PartnerControls"/>
    <ds:schemaRef ds:uri="ff960655-24fd-4f3f-8e9c-285049d99abf"/>
    <ds:schemaRef ds:uri="86d8d313-957f-44b4-bb66-f96f0d40e904"/>
  </ds:schemaRefs>
</ds:datastoreItem>
</file>

<file path=docProps/app.xml><?xml version="1.0" encoding="utf-8"?>
<Properties xmlns="http://schemas.openxmlformats.org/officeDocument/2006/extended-properties" xmlns:vt="http://schemas.openxmlformats.org/officeDocument/2006/docPropsVTypes">
  <TotalTime>1632</TotalTime>
  <Words>1907</Words>
  <Application>Microsoft Office PowerPoint</Application>
  <PresentationFormat>Diavoorstelling (16:9)</PresentationFormat>
  <Paragraphs>367</Paragraphs>
  <Slides>20</Slides>
  <Notes>19</Notes>
  <HiddenSlides>0</HiddenSlides>
  <MMClips>0</MMClips>
  <ScaleCrop>false</ScaleCrop>
  <HeadingPairs>
    <vt:vector size="6" baseType="variant">
      <vt:variant>
        <vt:lpstr>Gebruikte lettertypen</vt:lpstr>
      </vt:variant>
      <vt:variant>
        <vt:i4>8</vt:i4>
      </vt:variant>
      <vt:variant>
        <vt:lpstr>Thema</vt:lpstr>
      </vt:variant>
      <vt:variant>
        <vt:i4>3</vt:i4>
      </vt:variant>
      <vt:variant>
        <vt:lpstr>Diatitels</vt:lpstr>
      </vt:variant>
      <vt:variant>
        <vt:i4>20</vt:i4>
      </vt:variant>
    </vt:vector>
  </HeadingPairs>
  <TitlesOfParts>
    <vt:vector size="31" baseType="lpstr">
      <vt:lpstr>Arial</vt:lpstr>
      <vt:lpstr>Calibri</vt:lpstr>
      <vt:lpstr>Calibri Light</vt:lpstr>
      <vt:lpstr>Constantia</vt:lpstr>
      <vt:lpstr>Franklin Gothic Book</vt:lpstr>
      <vt:lpstr>Georgia</vt:lpstr>
      <vt:lpstr>Trebuchet MS</vt:lpstr>
      <vt:lpstr>Wingdings 2</vt:lpstr>
      <vt:lpstr>1_Conception personnalisée</vt:lpstr>
      <vt:lpstr>Urbain</vt:lpstr>
      <vt:lpstr>Conception personnalisée</vt:lpstr>
      <vt:lpstr> Planning meeting met het management en eventuele communicatie met de met governance belaste personen                                                                              </vt:lpstr>
      <vt:lpstr>Markante feiten van het boekjaar </vt:lpstr>
      <vt:lpstr>Markante feiten van het boekjaar </vt:lpstr>
      <vt:lpstr>Markante feiten van het boekjaar </vt:lpstr>
      <vt:lpstr>ISA 570 – Continuïteit</vt:lpstr>
      <vt:lpstr>ISA 240 - fraude</vt:lpstr>
      <vt:lpstr>ISA 250 (herzien) – het in aanmerking nemen van wetgeving </vt:lpstr>
      <vt:lpstr>Toepasselijke regelgeving die van invloed kan zijn op de financiële overzichten</vt:lpstr>
      <vt:lpstr>Toepasselijke regelgeving die van invloed kan zijn op de financiële overzichten</vt:lpstr>
      <vt:lpstr>Toepasselijke regelgeving die van invloed kan zijn op de financiële overzichten</vt:lpstr>
      <vt:lpstr>Toepasselijke regelgeving die van invloed kan zijn op de financiële overzichten</vt:lpstr>
      <vt:lpstr>ISA 250 (herzien) – het in aanmerking nemen van wetgeving </vt:lpstr>
      <vt:lpstr>ISA 550 – verbonden partijen</vt:lpstr>
      <vt:lpstr>ISA 600 – bijzondere overwegingen – controles van financiële overzichten van een groep</vt:lpstr>
      <vt:lpstr>ISA 600 – bijzondere overwegingen – controles van financiële overzichten van een groep</vt:lpstr>
      <vt:lpstr>ISA 610 (herzien) – gebruikmaken van de werkzaamheden van interne auditors</vt:lpstr>
      <vt:lpstr>ISA 720 (herzien) – de verantwoordelijkheden van de auditor met betrekking tot andere informatie</vt:lpstr>
      <vt:lpstr>ISA 720 (herzien) – de verantwoordelijkheden van de auditor met betrekking tot andere informatie</vt:lpstr>
      <vt:lpstr>ISA 260 – communicatie met de met governance belaste personen</vt:lpstr>
      <vt:lpstr>Informatie te communiceren met de met governance belaste personen(1)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L’évaluation des entreprises (SME’s) en 2021</dc:title>
  <dc:creator>Christophe Remon</dc:creator>
  <cp:lastModifiedBy>Steven De Blauwe</cp:lastModifiedBy>
  <cp:revision>456</cp:revision>
  <cp:lastPrinted>2023-06-05T10:52:31Z</cp:lastPrinted>
  <dcterms:created xsi:type="dcterms:W3CDTF">2021-01-12T22:21:24Z</dcterms:created>
  <dcterms:modified xsi:type="dcterms:W3CDTF">2024-07-30T13:34:24Z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0x010100CEC57FC6C9899045BC1F6DFCE8170996</vt:lpwstr>
  </property>
  <property fmtid="{D5CDD505-2E9C-101B-9397-08002B2CF9AE}" pid="3" name="MediaServiceImageTags">
    <vt:lpwstr/>
  </property>
</Properties>
</file>